
<file path=[Content_Types].xml><?xml version="1.0" encoding="utf-8"?>
<Types xmlns="http://schemas.openxmlformats.org/package/2006/content-types">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89" r:id="rId3"/>
    <p:sldId id="290" r:id="rId5"/>
    <p:sldId id="325" r:id="rId6"/>
    <p:sldId id="318" r:id="rId7"/>
    <p:sldId id="381" r:id="rId8"/>
    <p:sldId id="401" r:id="rId9"/>
    <p:sldId id="422" r:id="rId10"/>
    <p:sldId id="423" r:id="rId11"/>
    <p:sldId id="306" r:id="rId12"/>
    <p:sldId id="308" r:id="rId13"/>
    <p:sldId id="315" r:id="rId14"/>
    <p:sldId id="424" r:id="rId15"/>
    <p:sldId id="425" r:id="rId16"/>
    <p:sldId id="426" r:id="rId17"/>
    <p:sldId id="427" r:id="rId18"/>
    <p:sldId id="357" r:id="rId19"/>
    <p:sldId id="265"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A5A5A5"/>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24" autoAdjust="0"/>
    <p:restoredTop sz="89299" autoAdjust="0"/>
  </p:normalViewPr>
  <p:slideViewPr>
    <p:cSldViewPr snapToGrid="0">
      <p:cViewPr>
        <p:scale>
          <a:sx n="80" d="100"/>
          <a:sy n="80" d="100"/>
        </p:scale>
        <p:origin x="528" y="-408"/>
      </p:cViewPr>
      <p:guideLst>
        <p:guide orient="horz" pos="219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948D2E-AF02-4DCE-B074-B92153B9F50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DA67F-B4CA-4472-A62D-C6C405E2262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基于方面情感分析的统一生成框架</a:t>
            </a:r>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本文总结了七个ABSA子任务和以往的研究，表明所有输入、输出和任务类型方面都存在差异。先前的研究对在统一框架内处理所有这些分歧有局限性。我们建议将所有 ABSA 子任务转换为统一的生成任务。我们实施 BART，以便根据统一的任务制订在端到端过程中生成目标序列。我们为 7 个 ABSA 子任务对公共数据集进行了大规模实验，并在大多数数据集上实现了重大改进。实验结果表明了我们方法的有效性。我们的工作导致几个有希望的方向，如其他任务的序列到序列框架和数据增强</a:t>
            </a:r>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dirty="0" smtClean="0">
                <a:sym typeface="+mn-ea"/>
              </a:rPr>
              <a:t>方面情感分析旨在识别： aspect terms, their corresponding sentiment polarities, and the opinion terms。文章总结了7类ABSA的子任务，看这些子任务，我们可以观察到：input不一样，output也不一样，任务类型也不一样。所以现有的一些研究都是只做1-3个子任务的，还未有一个方法去一下子解决7类子任务。本文就是做了这样一件事！此paper把这7个subtask都变成了一个 unified generative formulation.</a:t>
            </a:r>
            <a:endParaRPr lang="zh-CN" altLang="en-US" dirty="0" smtClean="0"/>
          </a:p>
          <a:p>
            <a:r>
              <a:rPr lang="zh-CN" altLang="en-US"/>
              <a:t>如果不依靠子模型或改变模型结构来适应所有ABSA子任务，现有的方法很难通过统一的框架来解决所有的子任务。</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000" dirty="0" smtClean="0"/>
              <a:t>将方面情感分析的提取任务和分类任务制定为统一的指数生成问题。与以前的统一型号不同，我们的方法不需要为不同的输出类型设计特定的解码器。</a:t>
            </a:r>
            <a:endParaRPr lang="zh-CN" altLang="en-US" sz="1000" dirty="0" smtClean="0"/>
          </a:p>
          <a:p>
            <a:r>
              <a:rPr lang="zh-CN" altLang="en-US" sz="1000" dirty="0" smtClean="0"/>
              <a:t>通过重新制订，所有 ABSA 子任务都可以在序列到序列的框架中解决，该框架易于实现，并且可以建立在经过预先训练的模型（如 BART）之上。</a:t>
            </a:r>
            <a:endParaRPr lang="zh-CN" altLang="en-US" sz="1000" dirty="0" smtClean="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latin typeface="Times New Roman Regular" panose="02020603050405020304" charset="0"/>
                <a:cs typeface="Times New Roman Regular" panose="02020603050405020304" charset="0"/>
                <a:sym typeface="+mn-ea"/>
              </a:rPr>
              <a:t>如图1所示，有两种类型的任务，即提取和分类，其目标可以分别表示为指针索引和类索引的序列。因此，我们可以在统一的生成框架中表述这两类任务</a:t>
            </a:r>
            <a:endParaRPr lang="en-US" altLang="zh-CN">
              <a:latin typeface="Times New Roman Regular" panose="02020603050405020304" charset="0"/>
              <a:cs typeface="Times New Roman Regular" panose="02020603050405020304" charset="0"/>
              <a:sym typeface="+mn-e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我们在统一的生成框架中表述这两类任务。我们分别使用a、s、o来表示方面术语、情绪极性和观点术语。此外，我们使用上标</a:t>
            </a:r>
            <a:r>
              <a:rPr lang="en-US" altLang="zh-CN"/>
              <a:t>s</a:t>
            </a:r>
            <a:r>
              <a:rPr lang="zh-CN" altLang="en-US"/>
              <a:t>和</a:t>
            </a:r>
            <a:r>
              <a:rPr lang="en-US" altLang="zh-CN"/>
              <a:t>e</a:t>
            </a:r>
            <a:r>
              <a:rPr lang="zh-CN" altLang="en-US"/>
              <a:t>来表示术语的开始索引和结束索引。例如，os，</a:t>
            </a:r>
            <a:r>
              <a:rPr lang="en-US" altLang="zh-CN"/>
              <a:t>ae</a:t>
            </a:r>
            <a:r>
              <a:rPr lang="zh-CN" altLang="en-US"/>
              <a:t>表示意见术语</a:t>
            </a:r>
            <a:r>
              <a:rPr lang="en-US" altLang="zh-CN"/>
              <a:t>o</a:t>
            </a:r>
            <a:r>
              <a:rPr lang="zh-CN" altLang="en-US"/>
              <a:t>的开始索引和方面术语A的结束索引。我们使用</a:t>
            </a:r>
            <a:r>
              <a:rPr lang="en-US" altLang="zh-CN"/>
              <a:t>sp</a:t>
            </a:r>
            <a:r>
              <a:rPr lang="zh-CN" altLang="en-US"/>
              <a:t>表示情绪极性等级的指数。</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因此，可以将不同的ABSA子任务计算为公式</a:t>
            </a:r>
            <a:r>
              <a:rPr lang="en-US" altLang="zh-CN"/>
              <a:t>1</a:t>
            </a:r>
            <a:endParaRPr lang="en-US" altLang="zh-CN"/>
          </a:p>
          <a:p>
            <a:r>
              <a:rPr lang="en-US" altLang="zh-CN"/>
              <a:t>encoder</a:t>
            </a:r>
            <a:r>
              <a:rPr lang="zh-CN" altLang="en-US"/>
              <a:t>部分是将输入</a:t>
            </a:r>
            <a:r>
              <a:rPr lang="en-US" altLang="zh-CN"/>
              <a:t>X</a:t>
            </a:r>
            <a:r>
              <a:rPr lang="zh-CN" altLang="en-US"/>
              <a:t>编码成</a:t>
            </a:r>
            <a:r>
              <a:rPr lang="en-US" altLang="zh-CN"/>
              <a:t>He</a:t>
            </a:r>
            <a:r>
              <a:rPr lang="zh-CN" altLang="en-US"/>
              <a:t>。使用的是</a:t>
            </a:r>
            <a:r>
              <a:rPr lang="en-US" altLang="zh-CN"/>
              <a:t>BART</a:t>
            </a:r>
            <a:r>
              <a:rPr lang="zh-CN" altLang="en-US"/>
              <a:t>模型，公式</a:t>
            </a:r>
            <a:r>
              <a:rPr lang="en-US" altLang="zh-CN"/>
              <a:t>2</a:t>
            </a:r>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decoder</a:t>
            </a:r>
            <a:r>
              <a:rPr lang="zh-CN" altLang="en-US"/>
              <a:t>部分使用的是</a:t>
            </a:r>
            <a:r>
              <a:rPr lang="en-US" altLang="zh-CN"/>
              <a:t>encoder</a:t>
            </a:r>
            <a:r>
              <a:rPr lang="zh-CN" altLang="en-US"/>
              <a:t>的输出以及先前一步</a:t>
            </a:r>
            <a:r>
              <a:rPr lang="en-US" altLang="zh-CN"/>
              <a:t>decoder</a:t>
            </a:r>
            <a:r>
              <a:rPr lang="zh-CN" altLang="en-US"/>
              <a:t>的输出</a:t>
            </a:r>
            <a:r>
              <a:rPr lang="en-US" altLang="zh-CN"/>
              <a:t>Y&lt;t</a:t>
            </a:r>
            <a:r>
              <a:rPr lang="zh-CN" altLang="en-US"/>
              <a:t>去得到</a:t>
            </a:r>
            <a:r>
              <a:rPr lang="en-US" altLang="zh-CN"/>
              <a:t>Pt</a:t>
            </a:r>
            <a:r>
              <a:rPr lang="zh-CN" altLang="en-US"/>
              <a:t>。但是因为先前一步</a:t>
            </a:r>
            <a:r>
              <a:rPr lang="en-US" altLang="zh-CN"/>
              <a:t>decoder</a:t>
            </a:r>
            <a:r>
              <a:rPr lang="zh-CN" altLang="en-US"/>
              <a:t>的输出</a:t>
            </a:r>
            <a:r>
              <a:rPr lang="en-US" altLang="zh-CN"/>
              <a:t>Y&lt;t</a:t>
            </a:r>
            <a:r>
              <a:rPr lang="zh-CN" altLang="en-US"/>
              <a:t>是一个指数序列，所以我们需要一个Index2Token模型将</a:t>
            </a:r>
            <a:r>
              <a:rPr lang="en-US" altLang="zh-CN"/>
              <a:t>index</a:t>
            </a:r>
            <a:r>
              <a:rPr lang="zh-CN" altLang="en-US"/>
              <a:t>转换为</a:t>
            </a:r>
            <a:r>
              <a:rPr lang="en-US" altLang="zh-CN"/>
              <a:t>token</a:t>
            </a:r>
            <a:r>
              <a:rPr lang="zh-CN" altLang="en-US"/>
              <a:t>，公式三，然后我们使用</a:t>
            </a:r>
            <a:r>
              <a:rPr lang="en-US" altLang="zh-CN"/>
              <a:t>BART</a:t>
            </a:r>
            <a:r>
              <a:rPr lang="zh-CN" altLang="en-US"/>
              <a:t>的</a:t>
            </a:r>
            <a:r>
              <a:rPr lang="en-US" altLang="zh-CN"/>
              <a:t>decoder</a:t>
            </a:r>
            <a:r>
              <a:rPr lang="zh-CN" altLang="en-US"/>
              <a:t>去得到最后隐藏状态，公式</a:t>
            </a:r>
            <a:r>
              <a:rPr lang="en-US" altLang="zh-CN"/>
              <a:t>4.</a:t>
            </a:r>
            <a:r>
              <a:rPr lang="zh-CN" altLang="en-US"/>
              <a:t>然后公式</a:t>
            </a:r>
            <a:r>
              <a:rPr lang="en-US" altLang="zh-CN"/>
              <a:t>56789</a:t>
            </a:r>
            <a:r>
              <a:rPr lang="zh-CN" altLang="en-US"/>
              <a:t>就是去预测</a:t>
            </a:r>
            <a:r>
              <a:rPr lang="en-US" altLang="zh-CN"/>
              <a:t>Pt</a:t>
            </a:r>
            <a:r>
              <a:rPr lang="zh-CN" altLang="en-US"/>
              <a:t>，</a:t>
            </a:r>
            <a:r>
              <a:rPr lang="en-US" altLang="zh-CN"/>
              <a:t>Pt</a:t>
            </a:r>
            <a:r>
              <a:rPr lang="zh-CN" altLang="en-US"/>
              <a:t>就是所有</a:t>
            </a:r>
            <a:r>
              <a:rPr lang="en-US" altLang="zh-CN"/>
              <a:t>index</a:t>
            </a:r>
            <a:r>
              <a:rPr lang="zh-CN" altLang="en-US"/>
              <a:t>的分布预测。</a:t>
            </a:r>
            <a:endParaRPr lang="zh-CN" altLang="en-US"/>
          </a:p>
          <a:p>
            <a:r>
              <a:rPr lang="zh-CN" altLang="en-US"/>
              <a:t>在培训阶段，我们使用</a:t>
            </a:r>
            <a:r>
              <a:t> teacher forcing</a:t>
            </a:r>
            <a:r>
              <a:rPr lang="zh-CN" altLang="en-US"/>
              <a:t>训练我们的模型和最大似然估计以优化模型。此外，在推理过程中，我们使用 beam search以自动递减的方式获取目标序列 Y。之后，我们需要使用解码算法将此序列转换为术语跨度和情绪极性。</a:t>
            </a:r>
            <a:endParaRPr lang="zh-CN" altLang="en-US"/>
          </a:p>
          <a:p>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table1</a:t>
            </a:r>
            <a:r>
              <a:rPr lang="zh-CN" altLang="en-US"/>
              <a:t>表示的是四个数据集的统计</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normAutofit/>
          </a:bodyPr>
          <a:lstStyle>
            <a:lvl1pPr algn="ctr" defTabSz="914400" rtl="0" eaLnBrk="1" latinLnBrk="0" hangingPunct="1">
              <a:lnSpc>
                <a:spcPct val="90000"/>
              </a:lnSpc>
              <a:spcBef>
                <a:spcPct val="0"/>
              </a:spcBef>
              <a:buNone/>
              <a:defRPr lang="zh-CN" altLang="en-US" sz="3600" b="1" kern="1200" dirty="0">
                <a:solidFill>
                  <a:schemeClr val="accent1">
                    <a:lumMod val="50000"/>
                  </a:schemeClr>
                </a:solidFill>
                <a:latin typeface="Times New Roman" panose="02020603050405020304" pitchFamily="18" charset="0"/>
                <a:ea typeface="仿宋" panose="02010609060101010101" pitchFamily="49" charset="-122"/>
                <a:cs typeface="Times New Roman" panose="02020603050405020304" pitchFamily="18" charset="0"/>
              </a:defRPr>
            </a:lvl1pPr>
          </a:lstStyle>
          <a:p>
            <a:r>
              <a:rPr lang="zh-CN" altLang="en-US" dirty="0" smtClean="0"/>
              <a:t>单击此处编辑母版标题样式</a:t>
            </a:r>
            <a:endParaRPr lang="zh-CN" altLang="en-US" dirty="0"/>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单击以编辑母版副标题样式</a:t>
            </a:r>
            <a:endParaRPr lang="zh-CN" altLang="en-US" dirty="0"/>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pic>
        <p:nvPicPr>
          <p:cNvPr id="10" name="图片 9"/>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trans="75000"/>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grpSp>
        <p:nvGrpSpPr>
          <p:cNvPr id="17" name="组合 16"/>
          <p:cNvGrpSpPr/>
          <p:nvPr userDrawn="1"/>
        </p:nvGrpSpPr>
        <p:grpSpPr>
          <a:xfrm>
            <a:off x="0" y="0"/>
            <a:ext cx="12204000" cy="973274"/>
            <a:chOff x="0" y="0"/>
            <a:chExt cx="12204000" cy="973274"/>
          </a:xfrm>
        </p:grpSpPr>
        <p:pic>
          <p:nvPicPr>
            <p:cNvPr id="18" name="图片 17"/>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trans="75000"/>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19" name="图片 18"/>
            <p:cNvPicPr>
              <a:picLocks noChangeAspect="1"/>
            </p:cNvPicPr>
            <p:nvPr/>
          </p:nvPicPr>
          <p:blipFill>
            <a:blip r:embed="rId4"/>
            <a:stretch>
              <a:fillRect/>
            </a:stretch>
          </p:blipFill>
          <p:spPr>
            <a:xfrm>
              <a:off x="11503025" y="127573"/>
              <a:ext cx="571764" cy="720000"/>
            </a:xfrm>
            <a:prstGeom prst="rect">
              <a:avLst/>
            </a:prstGeom>
          </p:spPr>
        </p:pic>
        <p:pic>
          <p:nvPicPr>
            <p:cNvPr id="21" name="图片 20"/>
            <p:cNvPicPr>
              <a:picLocks noChangeAspect="1"/>
            </p:cNvPicPr>
            <p:nvPr/>
          </p:nvPicPr>
          <p:blipFill rotWithShape="1">
            <a:blip r:embed="rId5"/>
            <a:srcRect b="41473"/>
            <a:stretch>
              <a:fillRect/>
            </a:stretch>
          </p:blipFill>
          <p:spPr>
            <a:xfrm>
              <a:off x="779089" y="689929"/>
              <a:ext cx="2924175" cy="239712"/>
            </a:xfrm>
            <a:prstGeom prst="rect">
              <a:avLst/>
            </a:prstGeom>
          </p:spPr>
        </p:pic>
        <p:sp>
          <p:nvSpPr>
            <p:cNvPr id="22" name="矩形 21"/>
            <p:cNvSpPr/>
            <p:nvPr/>
          </p:nvSpPr>
          <p:spPr>
            <a:xfrm>
              <a:off x="915056" y="633807"/>
              <a:ext cx="2558714" cy="338554"/>
            </a:xfrm>
            <a:prstGeom prst="rect">
              <a:avLst/>
            </a:prstGeom>
          </p:spPr>
          <p:txBody>
            <a:bodyPr wrap="none">
              <a:spAutoFit/>
            </a:bodyPr>
            <a:lstStyle/>
            <a:p>
              <a:r>
                <a:rPr lang="en-US" altLang="zh-CN" sz="1600" dirty="0" smtClean="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23" name="图片 22"/>
            <p:cNvPicPr>
              <a:picLocks noChangeAspect="1"/>
            </p:cNvPicPr>
            <p:nvPr/>
          </p:nvPicPr>
          <p:blipFill rotWithShape="1">
            <a:blip r:embed="rId6"/>
            <a:srcRect b="25639"/>
            <a:stretch>
              <a:fillRect/>
            </a:stretch>
          </p:blipFill>
          <p:spPr>
            <a:xfrm>
              <a:off x="883306" y="118429"/>
              <a:ext cx="3038475" cy="849946"/>
            </a:xfrm>
            <a:prstGeom prst="rect">
              <a:avLst/>
            </a:prstGeom>
          </p:spPr>
        </p:pic>
        <p:sp>
          <p:nvSpPr>
            <p:cNvPr id="24" name="矩形 23"/>
            <p:cNvSpPr/>
            <p:nvPr/>
          </p:nvSpPr>
          <p:spPr>
            <a:xfrm>
              <a:off x="1004107" y="80242"/>
              <a:ext cx="2132793" cy="769441"/>
            </a:xfrm>
            <a:prstGeom prst="rect">
              <a:avLst/>
            </a:prstGeom>
          </p:spPr>
          <p:txBody>
            <a:bodyPr wrap="square">
              <a:spAutoFit/>
            </a:bodyPr>
            <a:lstStyle/>
            <a:p>
              <a:r>
                <a:rPr lang="en-US" altLang="zh-CN" sz="2200" dirty="0" smtClean="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25" name="矩形 24"/>
            <p:cNvSpPr/>
            <p:nvPr/>
          </p:nvSpPr>
          <p:spPr>
            <a:xfrm>
              <a:off x="10261930" y="99463"/>
              <a:ext cx="1247643" cy="323165"/>
            </a:xfrm>
            <a:prstGeom prst="rect">
              <a:avLst/>
            </a:prstGeom>
          </p:spPr>
          <p:txBody>
            <a:bodyPr wrap="square">
              <a:spAutoFit/>
            </a:bodyPr>
            <a:lstStyle/>
            <a:p>
              <a:r>
                <a:rPr lang="en-US" altLang="zh-CN" sz="1500" dirty="0" smtClean="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27" name="矩形 26"/>
          <p:cNvSpPr/>
          <p:nvPr userDrawn="1"/>
        </p:nvSpPr>
        <p:spPr>
          <a:xfrm>
            <a:off x="10261936" y="308328"/>
            <a:ext cx="1930064"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a:t>
            </a:r>
            <a:r>
              <a:rPr lang="en-US" altLang="zh-CN" dirty="0" smtClean="0">
                <a:solidFill>
                  <a:schemeClr val="bg1">
                    <a:lumMod val="85000"/>
                  </a:schemeClr>
                </a:solidFill>
                <a:latin typeface="Bahnschrift Condensed" panose="020B0502040204020203" pitchFamily="34" charset="0"/>
              </a:rPr>
              <a:t> Intelligence</a:t>
            </a:r>
            <a:endParaRPr lang="zh-CN" altLang="en-US" dirty="0">
              <a:solidFill>
                <a:schemeClr val="bg1">
                  <a:lumMod val="85000"/>
                </a:schemeClr>
              </a:solidFill>
              <a:latin typeface="Bahnschrift Condensed" panose="020B0502040204020203"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770528"/>
            <a:ext cx="10515600" cy="482946"/>
          </a:xfrm>
        </p:spPr>
        <p:txBody>
          <a:bodyPr>
            <a:noAutofit/>
          </a:bodyPr>
          <a:lst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r>
              <a:rPr lang="zh-CN" altLang="en-US" dirty="0" smtClean="0"/>
              <a:t>单击此处编辑母版标题样式</a:t>
            </a:r>
            <a:endParaRPr lang="zh-CN" altLang="en-US" dirty="0"/>
          </a:p>
        </p:txBody>
      </p:sp>
      <p:sp>
        <p:nvSpPr>
          <p:cNvPr id="3" name="内容占位符 2"/>
          <p:cNvSpPr>
            <a:spLocks noGrp="1"/>
          </p:cNvSpPr>
          <p:nvPr>
            <p:ph idx="1" hasCustomPrompt="1"/>
          </p:nvPr>
        </p:nvSpPr>
        <p:spPr>
          <a:xfrm>
            <a:off x="838200" y="1316974"/>
            <a:ext cx="10515600" cy="4859989"/>
          </a:xfrm>
        </p:spPr>
        <p:txBody>
          <a:bodyPr/>
          <a:lstStyle>
            <a:lvl1pPr marL="358775"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defRPr lang="zh-CN" altLang="en-US" sz="2600" b="1" kern="100" spc="50"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a:defRPr lang="zh-CN" altLang="en-US" sz="2400"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a:defRPr sz="2200"/>
            </a:lvl3pPr>
          </a:lstStyle>
          <a:p>
            <a:pPr lvl="0"/>
            <a:r>
              <a:rPr lang="zh-CN" altLang="en-US" dirty="0" smtClean="0"/>
              <a:t>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pic>
        <p:nvPicPr>
          <p:cNvPr id="14" name="图片 13"/>
          <p:cNvPicPr>
            <a:picLocks noChangeAspect="1"/>
          </p:cNvPicPr>
          <p:nvPr userDrawn="1"/>
        </p:nvPicPr>
        <p:blipFill>
          <a:blip r:embed="rId2"/>
          <a:stretch>
            <a:fillRect/>
          </a:stretch>
        </p:blipFill>
        <p:spPr>
          <a:xfrm>
            <a:off x="0" y="212"/>
            <a:ext cx="12204000" cy="603327"/>
          </a:xfrm>
          <a:prstGeom prst="rect">
            <a:avLst/>
          </a:prstGeom>
        </p:spPr>
      </p:pic>
      <p:grpSp>
        <p:nvGrpSpPr>
          <p:cNvPr id="9" name="组合 8"/>
          <p:cNvGrpSpPr/>
          <p:nvPr userDrawn="1"/>
        </p:nvGrpSpPr>
        <p:grpSpPr>
          <a:xfrm>
            <a:off x="0" y="0"/>
            <a:ext cx="12291084" cy="608944"/>
            <a:chOff x="0" y="0"/>
            <a:chExt cx="12291084" cy="608944"/>
          </a:xfrm>
        </p:grpSpPr>
        <p:pic>
          <p:nvPicPr>
            <p:cNvPr id="10" name="图片 9"/>
            <p:cNvPicPr>
              <a:picLocks noChangeAspect="1"/>
            </p:cNvPicPr>
            <p:nvPr/>
          </p:nvPicPr>
          <p:blipFill>
            <a:blip r:embed="rId2">
              <a:duotone>
                <a:schemeClr val="accent1">
                  <a:shade val="45000"/>
                  <a:satMod val="135000"/>
                </a:schemeClr>
                <a:prstClr val="white"/>
              </a:duotone>
            </a:blip>
            <a:stretch>
              <a:fillRect/>
            </a:stretch>
          </p:blipFill>
          <p:spPr>
            <a:xfrm>
              <a:off x="0" y="0"/>
              <a:ext cx="12204000" cy="603327"/>
            </a:xfrm>
            <a:prstGeom prst="rect">
              <a:avLst/>
            </a:prstGeom>
          </p:spPr>
        </p:pic>
        <p:pic>
          <p:nvPicPr>
            <p:cNvPr id="11" name="图片 10"/>
            <p:cNvPicPr>
              <a:picLocks noChangeAspect="1"/>
            </p:cNvPicPr>
            <p:nvPr/>
          </p:nvPicPr>
          <p:blipFill>
            <a:blip r:embed="rId3"/>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smtClean="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4"/>
            <a:stretch>
              <a:fillRect/>
            </a:stretch>
          </p:blipFill>
          <p:spPr>
            <a:xfrm>
              <a:off x="11781632" y="0"/>
              <a:ext cx="340517" cy="504825"/>
            </a:xfrm>
            <a:prstGeom prst="rect">
              <a:avLst/>
            </a:prstGeom>
          </p:spPr>
        </p:pic>
        <p:sp>
          <p:nvSpPr>
            <p:cNvPr id="15" name="矩形 14"/>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a:t>
              </a:r>
              <a:r>
                <a:rPr lang="en-US" altLang="zh-CN" sz="1000" dirty="0" smtClean="0">
                  <a:solidFill>
                    <a:schemeClr val="bg1">
                      <a:lumMod val="85000"/>
                    </a:schemeClr>
                  </a:solidFill>
                  <a:latin typeface="Bahnschrift Condensed" panose="020B0502040204020203" pitchFamily="34" charset="0"/>
                </a:rPr>
                <a:t> Intelligence</a:t>
              </a:r>
              <a:endParaRPr lang="zh-CN" altLang="en-US" sz="1000" dirty="0">
                <a:solidFill>
                  <a:schemeClr val="bg1">
                    <a:lumMod val="85000"/>
                  </a:schemeClr>
                </a:solidFill>
                <a:latin typeface="Bahnschrift Condensed" panose="020B0502040204020203" pitchFamily="34" charset="0"/>
              </a:endParaRPr>
            </a:p>
          </p:txBody>
        </p:sp>
        <p:sp>
          <p:nvSpPr>
            <p:cNvPr id="16" name="矩形 15"/>
            <p:cNvSpPr/>
            <p:nvPr/>
          </p:nvSpPr>
          <p:spPr>
            <a:xfrm>
              <a:off x="10944357" y="17702"/>
              <a:ext cx="1247643" cy="276999"/>
            </a:xfrm>
            <a:prstGeom prst="rect">
              <a:avLst/>
            </a:prstGeom>
          </p:spPr>
          <p:txBody>
            <a:bodyPr wrap="square">
              <a:spAutoFit/>
            </a:bodyPr>
            <a:lstStyle/>
            <a:p>
              <a:r>
                <a:rPr lang="en-US" altLang="zh-CN" sz="1200" dirty="0" smtClean="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fld>
            <a:endParaRPr lang="zh-CN" altLang="en-US"/>
          </a:p>
        </p:txBody>
      </p:sp>
      <p:grpSp>
        <p:nvGrpSpPr>
          <p:cNvPr id="9" name="组合 8"/>
          <p:cNvGrpSpPr/>
          <p:nvPr userDrawn="1"/>
        </p:nvGrpSpPr>
        <p:grpSpPr>
          <a:xfrm>
            <a:off x="565604" y="0"/>
            <a:ext cx="11725480" cy="608944"/>
            <a:chOff x="565604" y="0"/>
            <a:chExt cx="11725480" cy="608944"/>
          </a:xfrm>
        </p:grpSpPr>
        <p:pic>
          <p:nvPicPr>
            <p:cNvPr id="11" name="图片 10"/>
            <p:cNvPicPr>
              <a:picLocks noChangeAspect="1"/>
            </p:cNvPicPr>
            <p:nvPr/>
          </p:nvPicPr>
          <p:blipFill>
            <a:blip r:embed="rId2"/>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smtClean="0">
                  <a:solidFill>
                    <a:schemeClr val="bg1"/>
                  </a:solidFill>
                  <a:latin typeface="Bahnschrift Condensed" panose="020B0502040204020203" pitchFamily="34" charset="0"/>
                </a:rPr>
                <a:t>Chongqing University of </a:t>
              </a:r>
              <a:r>
                <a:rPr lang="en-US" altLang="zh-CN" sz="1500" dirty="0" err="1" smtClean="0">
                  <a:solidFill>
                    <a:schemeClr val="bg1"/>
                  </a:solidFill>
                  <a:latin typeface="Bahnschrift Condensed" panose="020B0502040204020203" pitchFamily="34" charset="0"/>
                </a:rPr>
                <a:t>Technlogy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3"/>
            <a:stretch>
              <a:fillRect/>
            </a:stretch>
          </p:blipFill>
          <p:spPr>
            <a:xfrm>
              <a:off x="11756233" y="0"/>
              <a:ext cx="290512" cy="504825"/>
            </a:xfrm>
            <a:prstGeom prst="rect">
              <a:avLst/>
            </a:prstGeom>
          </p:spPr>
        </p:pic>
        <p:sp>
          <p:nvSpPr>
            <p:cNvPr id="14" name="矩形 13"/>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a:t>
              </a:r>
              <a:r>
                <a:rPr lang="en-US" altLang="zh-CN" sz="1000" dirty="0" smtClean="0">
                  <a:solidFill>
                    <a:schemeClr val="bg1">
                      <a:lumMod val="85000"/>
                    </a:schemeClr>
                  </a:solidFill>
                  <a:latin typeface="Bahnschrift Condensed" panose="020B0502040204020203" pitchFamily="34" charset="0"/>
                </a:rPr>
                <a:t> Intelligence</a:t>
              </a:r>
              <a:endParaRPr lang="zh-CN" altLang="en-US" sz="1000" dirty="0">
                <a:solidFill>
                  <a:schemeClr val="bg1">
                    <a:lumMod val="85000"/>
                  </a:schemeClr>
                </a:solidFill>
                <a:latin typeface="Bahnschrift Condensed" panose="020B0502040204020203" pitchFamily="34" charset="0"/>
              </a:endParaRPr>
            </a:p>
          </p:txBody>
        </p:sp>
        <p:sp>
          <p:nvSpPr>
            <p:cNvPr id="15" name="矩形 14"/>
            <p:cNvSpPr/>
            <p:nvPr/>
          </p:nvSpPr>
          <p:spPr>
            <a:xfrm>
              <a:off x="10944357" y="17702"/>
              <a:ext cx="1247643" cy="276999"/>
            </a:xfrm>
            <a:prstGeom prst="rect">
              <a:avLst/>
            </a:prstGeom>
          </p:spPr>
          <p:txBody>
            <a:bodyPr wrap="square">
              <a:spAutoFit/>
            </a:bodyPr>
            <a:lstStyle/>
            <a:p>
              <a:r>
                <a:rPr lang="en-US" altLang="zh-CN" sz="1200" dirty="0" smtClean="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8.png"/><Relationship Id="rId13" Type="http://schemas.openxmlformats.org/officeDocument/2006/relationships/image" Target="../media/image7.png"/><Relationship Id="rId12" Type="http://schemas.openxmlformats.org/officeDocument/2006/relationships/image" Target="../media/image6.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705457"/>
            <a:ext cx="10515600" cy="512183"/>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838200" y="1293841"/>
            <a:ext cx="10515600" cy="5121247"/>
          </a:xfrm>
          <a:prstGeom prst="rect">
            <a:avLst/>
          </a:prstGeom>
        </p:spPr>
        <p:txBody>
          <a:bodyPr vert="horz" lIns="91440" tIns="45720" rIns="91440" bIns="45720" rtlCol="0">
            <a:normAutofit/>
          </a:bodyPr>
          <a:lstStyle/>
          <a:p>
            <a:pPr marL="358775" lvl="0"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pPr>
            <a:r>
              <a:rPr lang="zh-CN" altLang="en-US" dirty="0" smtClean="0"/>
              <a:t>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2"/>
          </p:nvPr>
        </p:nvSpPr>
        <p:spPr>
          <a:xfrm>
            <a:off x="838200" y="64325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BC03B-13BB-476B-B07A-5829C61798CD}" type="datetimeFigureOut">
              <a:rPr lang="zh-CN" altLang="en-US" smtClean="0"/>
            </a:fld>
            <a:endParaRPr lang="zh-CN" altLang="en-US"/>
          </a:p>
        </p:txBody>
      </p:sp>
      <p:sp>
        <p:nvSpPr>
          <p:cNvPr id="5" name="页脚占位符 4"/>
          <p:cNvSpPr>
            <a:spLocks noGrp="1"/>
          </p:cNvSpPr>
          <p:nvPr>
            <p:ph type="ftr" sz="quarter" idx="3"/>
          </p:nvPr>
        </p:nvSpPr>
        <p:spPr>
          <a:xfrm>
            <a:off x="4038600" y="64325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4325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14C75-72F5-4DB0-8A81-90E8A5303F2F}" type="slidenum">
              <a:rPr lang="zh-CN" altLang="en-US" smtClean="0"/>
            </a:fld>
            <a:endParaRPr lang="zh-CN" altLang="en-US"/>
          </a:p>
        </p:txBody>
      </p:sp>
      <p:grpSp>
        <p:nvGrpSpPr>
          <p:cNvPr id="15" name="组合 14"/>
          <p:cNvGrpSpPr/>
          <p:nvPr/>
        </p:nvGrpSpPr>
        <p:grpSpPr>
          <a:xfrm>
            <a:off x="0" y="0"/>
            <a:ext cx="12291084" cy="608944"/>
            <a:chOff x="0" y="0"/>
            <a:chExt cx="12291084" cy="608944"/>
          </a:xfrm>
        </p:grpSpPr>
        <p:pic>
          <p:nvPicPr>
            <p:cNvPr id="16" name="图片 15"/>
            <p:cNvPicPr>
              <a:picLocks noChangeAspect="1"/>
            </p:cNvPicPr>
            <p:nvPr/>
          </p:nvPicPr>
          <p:blipFill>
            <a:blip r:embed="rId12">
              <a:duotone>
                <a:schemeClr val="accent1">
                  <a:shade val="45000"/>
                  <a:satMod val="135000"/>
                </a:schemeClr>
                <a:prstClr val="white"/>
              </a:duotone>
            </a:blip>
            <a:stretch>
              <a:fillRect/>
            </a:stretch>
          </p:blipFill>
          <p:spPr>
            <a:xfrm>
              <a:off x="0" y="0"/>
              <a:ext cx="12204000" cy="603327"/>
            </a:xfrm>
            <a:prstGeom prst="rect">
              <a:avLst/>
            </a:prstGeom>
          </p:spPr>
        </p:pic>
        <p:pic>
          <p:nvPicPr>
            <p:cNvPr id="17" name="图片 16"/>
            <p:cNvPicPr>
              <a:picLocks noChangeAspect="1"/>
            </p:cNvPicPr>
            <p:nvPr/>
          </p:nvPicPr>
          <p:blipFill>
            <a:blip r:embed="rId13"/>
            <a:stretch>
              <a:fillRect/>
            </a:stretch>
          </p:blipFill>
          <p:spPr>
            <a:xfrm>
              <a:off x="565604" y="126322"/>
              <a:ext cx="1887310" cy="465182"/>
            </a:xfrm>
            <a:prstGeom prst="rect">
              <a:avLst/>
            </a:prstGeom>
          </p:spPr>
        </p:pic>
        <p:sp>
          <p:nvSpPr>
            <p:cNvPr id="18" name="矩形 17"/>
            <p:cNvSpPr/>
            <p:nvPr/>
          </p:nvSpPr>
          <p:spPr>
            <a:xfrm>
              <a:off x="565605" y="54946"/>
              <a:ext cx="1639713" cy="553998"/>
            </a:xfrm>
            <a:prstGeom prst="rect">
              <a:avLst/>
            </a:prstGeom>
          </p:spPr>
          <p:txBody>
            <a:bodyPr wrap="square">
              <a:spAutoFit/>
            </a:bodyPr>
            <a:lstStyle/>
            <a:p>
              <a:r>
                <a:rPr lang="en-US" altLang="zh-CN" sz="1500" dirty="0" smtClean="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9" name="图片 18"/>
            <p:cNvPicPr>
              <a:picLocks noChangeAspect="1"/>
            </p:cNvPicPr>
            <p:nvPr/>
          </p:nvPicPr>
          <p:blipFill>
            <a:blip r:embed="rId14"/>
            <a:stretch>
              <a:fillRect/>
            </a:stretch>
          </p:blipFill>
          <p:spPr>
            <a:xfrm>
              <a:off x="11756232" y="0"/>
              <a:ext cx="374807" cy="504825"/>
            </a:xfrm>
            <a:prstGeom prst="rect">
              <a:avLst/>
            </a:prstGeom>
          </p:spPr>
        </p:pic>
        <p:sp>
          <p:nvSpPr>
            <p:cNvPr id="20" name="矩形 19"/>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a:t>
              </a:r>
              <a:r>
                <a:rPr lang="en-US" altLang="zh-CN" sz="1000" dirty="0" smtClean="0">
                  <a:solidFill>
                    <a:schemeClr val="bg1">
                      <a:lumMod val="85000"/>
                    </a:schemeClr>
                  </a:solidFill>
                  <a:latin typeface="Bahnschrift Condensed" panose="020B0502040204020203" pitchFamily="34" charset="0"/>
                </a:rPr>
                <a:t> Intelligence</a:t>
              </a:r>
              <a:endParaRPr lang="zh-CN" altLang="en-US" sz="1000" dirty="0">
                <a:solidFill>
                  <a:schemeClr val="bg1">
                    <a:lumMod val="85000"/>
                  </a:schemeClr>
                </a:solidFill>
                <a:latin typeface="Bahnschrift Condensed" panose="020B0502040204020203" pitchFamily="34" charset="0"/>
              </a:endParaRPr>
            </a:p>
          </p:txBody>
        </p:sp>
        <p:sp>
          <p:nvSpPr>
            <p:cNvPr id="21" name="矩形 20"/>
            <p:cNvSpPr/>
            <p:nvPr/>
          </p:nvSpPr>
          <p:spPr>
            <a:xfrm>
              <a:off x="10944357" y="17702"/>
              <a:ext cx="1247643" cy="276999"/>
            </a:xfrm>
            <a:prstGeom prst="rect">
              <a:avLst/>
            </a:prstGeom>
          </p:spPr>
          <p:txBody>
            <a:bodyPr wrap="square">
              <a:spAutoFit/>
            </a:bodyPr>
            <a:lstStyle/>
            <a:p>
              <a:r>
                <a:rPr lang="en-US" altLang="zh-CN" sz="1200" dirty="0" smtClean="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Times New Roman" panose="02020603050405020304" pitchFamily="18" charset="0"/>
          <a:ea typeface="华康俪金黑W8(P)" panose="020B0800000000000000" pitchFamily="34" charset="-122"/>
          <a:cs typeface="Times New Roman" panose="02020603050405020304" pitchFamily="18" charset="0"/>
        </a:defRPr>
      </a:lvl1pPr>
    </p:titleStyle>
    <p:bodyStyle>
      <a:lvl1pPr marL="415925" indent="-514350" algn="l" defTabSz="914400" rtl="0" eaLnBrk="1" latinLnBrk="0" hangingPunct="1">
        <a:lnSpc>
          <a:spcPct val="90000"/>
        </a:lnSpc>
        <a:spcBef>
          <a:spcPts val="1000"/>
        </a:spcBef>
        <a:buSzPct val="75000"/>
        <a:buFont typeface="Wingdings" panose="05000000000000000000" pitchFamily="2" charset="2"/>
        <a:buChar char="p"/>
        <a:defRPr lang="zh-CN" altLang="en-US" sz="2600" b="1" kern="100" spc="50"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marL="685800" indent="-228600" algn="l" defTabSz="914400" rtl="0" eaLnBrk="1" latinLnBrk="0" hangingPunct="1">
        <a:lnSpc>
          <a:spcPct val="90000"/>
        </a:lnSpc>
        <a:spcBef>
          <a:spcPts val="500"/>
        </a:spcBef>
        <a:buSzPct val="60000"/>
        <a:buFont typeface="Wingdings" panose="05000000000000000000" pitchFamily="2" charset="2"/>
        <a:buChar char="p"/>
        <a:defRPr sz="24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marL="1143000" indent="-228600" algn="l" defTabSz="914400" rtl="0" eaLnBrk="1" latinLnBrk="0" hangingPunct="1">
        <a:lnSpc>
          <a:spcPct val="90000"/>
        </a:lnSpc>
        <a:spcBef>
          <a:spcPts val="500"/>
        </a:spcBef>
        <a:buSzPct val="60000"/>
        <a:buFont typeface="Times New Roman" panose="02020603050405020304" pitchFamily="18" charset="0"/>
        <a:buChar char="─"/>
        <a:defRPr sz="22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image" Target="../media/image10.png"/><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microsoft.com/office/2007/relationships/hdphoto" Target="../media/image2.wdp"/><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36.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xml"/><Relationship Id="rId2" Type="http://schemas.openxmlformats.org/officeDocument/2006/relationships/image" Target="../media/image38.png"/><Relationship Id="rId1" Type="http://schemas.openxmlformats.org/officeDocument/2006/relationships/image" Target="../media/image3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1.xml"/><Relationship Id="rId7" Type="http://schemas.openxmlformats.org/officeDocument/2006/relationships/image" Target="../media/image11.png"/><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microsoft.com/office/2007/relationships/hdphoto" Target="../media/image2.wdp"/><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7.xml.rels><?xml version="1.0" encoding="UTF-8" standalone="yes"?>
<Relationships xmlns="http://schemas.openxmlformats.org/package/2006/relationships"><Relationship Id="rId9" Type="http://schemas.openxmlformats.org/officeDocument/2006/relationships/notesSlide" Target="../notesSlides/notesSlide7.xml"/><Relationship Id="rId8" Type="http://schemas.openxmlformats.org/officeDocument/2006/relationships/slideLayout" Target="../slideLayouts/slideLayout2.xml"/><Relationship Id="rId7" Type="http://schemas.openxmlformats.org/officeDocument/2006/relationships/image" Target="../media/image23.png"/><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_rels/slide8.xml.rels><?xml version="1.0" encoding="UTF-8" standalone="yes"?>
<Relationships xmlns="http://schemas.openxmlformats.org/package/2006/relationships"><Relationship Id="rId9" Type="http://schemas.openxmlformats.org/officeDocument/2006/relationships/image" Target="../media/image28.png"/><Relationship Id="rId8" Type="http://schemas.openxmlformats.org/officeDocument/2006/relationships/image" Target="../media/image27.png"/><Relationship Id="rId7" Type="http://schemas.openxmlformats.org/officeDocument/2006/relationships/image" Target="../media/image26.png"/><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8.png"/><Relationship Id="rId13" Type="http://schemas.openxmlformats.org/officeDocument/2006/relationships/notesSlide" Target="../notesSlides/notesSlide8.xml"/><Relationship Id="rId12" Type="http://schemas.openxmlformats.org/officeDocument/2006/relationships/slideLayout" Target="../slideLayouts/slideLayout2.xml"/><Relationship Id="rId11" Type="http://schemas.openxmlformats.org/officeDocument/2006/relationships/image" Target="../media/image30.png"/><Relationship Id="rId10" Type="http://schemas.openxmlformats.org/officeDocument/2006/relationships/image" Target="../media/image29.png"/><Relationship Id="rId1"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53985"/>
            <a:ext cx="12204000" cy="1227888"/>
            <a:chOff x="0" y="-53985"/>
            <a:chExt cx="12204000" cy="1227888"/>
          </a:xfrm>
        </p:grpSpPr>
        <p:pic>
          <p:nvPicPr>
            <p:cNvPr id="17" name="图片 16"/>
            <p:cNvPicPr>
              <a:picLocks noChangeAspect="1"/>
            </p:cNvPicPr>
            <p:nvPr/>
          </p:nvPicPr>
          <p:blipFill>
            <a:blip r:embed="rId1">
              <a:duotone>
                <a:schemeClr val="accent1">
                  <a:shade val="45000"/>
                  <a:satMod val="135000"/>
                </a:schemeClr>
                <a:prstClr val="white"/>
              </a:duotone>
              <a:extLst>
                <a:ext uri="{BEBA8EAE-BF5A-486C-A8C5-ECC9F3942E4B}">
                  <a14:imgProps xmlns:a14="http://schemas.microsoft.com/office/drawing/2010/main">
                    <a14:imgLayer r:embed="rId2">
                      <a14:imgEffect>
                        <a14:artisticCrisscrossEtching trans="75000"/>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3"/>
            <a:stretch>
              <a:fillRect/>
            </a:stretch>
          </p:blipFill>
          <p:spPr>
            <a:xfrm>
              <a:off x="11503025" y="127573"/>
              <a:ext cx="571764" cy="720000"/>
            </a:xfrm>
            <a:prstGeom prst="rect">
              <a:avLst/>
            </a:prstGeom>
          </p:spPr>
        </p:pic>
        <p:sp>
          <p:nvSpPr>
            <p:cNvPr id="6" name="矩形 5"/>
            <p:cNvSpPr/>
            <p:nvPr/>
          </p:nvSpPr>
          <p:spPr>
            <a:xfrm>
              <a:off x="9618133" y="251883"/>
              <a:ext cx="2573866" cy="922020"/>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      </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4"/>
            <a:srcRect b="41473"/>
            <a:stretch>
              <a:fillRect/>
            </a:stretch>
          </p:blipFill>
          <p:spPr>
            <a:xfrm>
              <a:off x="779089" y="689929"/>
              <a:ext cx="2924175" cy="239712"/>
            </a:xfrm>
            <a:prstGeom prst="rect">
              <a:avLst/>
            </a:prstGeom>
          </p:spPr>
        </p:pic>
        <p:sp>
          <p:nvSpPr>
            <p:cNvPr id="4" name="矩形 3"/>
            <p:cNvSpPr/>
            <p:nvPr/>
          </p:nvSpPr>
          <p:spPr>
            <a:xfrm>
              <a:off x="915056" y="633807"/>
              <a:ext cx="1791335" cy="337185"/>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5"/>
            <a:srcRect b="25639"/>
            <a:stretch>
              <a:fillRect/>
            </a:stretch>
          </p:blipFill>
          <p:spPr>
            <a:xfrm>
              <a:off x="883306" y="73273"/>
              <a:ext cx="3403734" cy="849946"/>
            </a:xfrm>
            <a:prstGeom prst="rect">
              <a:avLst/>
            </a:prstGeom>
          </p:spPr>
        </p:pic>
        <p:sp>
          <p:nvSpPr>
            <p:cNvPr id="9" name="矩形 8"/>
            <p:cNvSpPr/>
            <p:nvPr/>
          </p:nvSpPr>
          <p:spPr>
            <a:xfrm>
              <a:off x="1004107" y="-53985"/>
              <a:ext cx="2501413" cy="1107996"/>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1" name="矩形 10"/>
            <p:cNvSpPr/>
            <p:nvPr/>
          </p:nvSpPr>
          <p:spPr>
            <a:xfrm>
              <a:off x="10261930" y="54307"/>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18" name="矩形 17"/>
          <p:cNvSpPr/>
          <p:nvPr/>
        </p:nvSpPr>
        <p:spPr>
          <a:xfrm>
            <a:off x="0" y="1264747"/>
            <a:ext cx="12241168" cy="47505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0" y="1105040"/>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123644" y="1567856"/>
            <a:ext cx="11944160" cy="1198880"/>
          </a:xfrm>
          <a:prstGeom prst="rect">
            <a:avLst/>
          </a:prstGeom>
        </p:spPr>
        <p:txBody>
          <a:bodyPr wrap="square">
            <a:spAutoFit/>
          </a:bodyPr>
          <a:lstStyle/>
          <a:p>
            <a:pPr algn="ctr"/>
            <a:r>
              <a:rPr lang="en-US" altLang="zh-CN" sz="36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A Unified Generative Framework for Aspect-Based Sentiment Analysis</a:t>
            </a:r>
            <a:endParaRPr lang="en-US" altLang="zh-CN" sz="36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24" name="图片 23"/>
          <p:cNvPicPr>
            <a:picLocks noChangeAspect="1"/>
          </p:cNvPicPr>
          <p:nvPr/>
        </p:nvPicPr>
        <p:blipFill>
          <a:blip r:embed="rId6"/>
          <a:stretch>
            <a:fillRect/>
          </a:stretch>
        </p:blipFill>
        <p:spPr>
          <a:xfrm>
            <a:off x="10755086" y="5894738"/>
            <a:ext cx="1436914" cy="963262"/>
          </a:xfrm>
          <a:prstGeom prst="rect">
            <a:avLst/>
          </a:prstGeom>
        </p:spPr>
      </p:pic>
      <p:sp>
        <p:nvSpPr>
          <p:cNvPr id="26" name="灯片编号占位符 5"/>
          <p:cNvSpPr>
            <a:spLocks noGrp="1"/>
          </p:cNvSpPr>
          <p:nvPr>
            <p:ph type="sldNum" sz="quarter" idx="12"/>
          </p:nvPr>
        </p:nvSpPr>
        <p:spPr>
          <a:xfrm>
            <a:off x="8610600" y="6432550"/>
            <a:ext cx="2743200" cy="365125"/>
          </a:xfrm>
        </p:spPr>
        <p:txBody>
          <a:bodyPr/>
          <a:lstStyle/>
          <a:p>
            <a:fld id="{7FED5459-E582-4DAA-BA57-60FF09140233}" type="slidenum">
              <a:rPr lang="zh-CN" altLang="en-US" smtClean="0"/>
            </a:fld>
            <a:endParaRPr lang="zh-CN" altLang="en-US" dirty="0"/>
          </a:p>
        </p:txBody>
      </p:sp>
      <p:sp>
        <p:nvSpPr>
          <p:cNvPr id="23" name="矩形 22"/>
          <p:cNvSpPr/>
          <p:nvPr/>
        </p:nvSpPr>
        <p:spPr>
          <a:xfrm>
            <a:off x="289560" y="5358130"/>
            <a:ext cx="11213465" cy="460375"/>
          </a:xfrm>
          <a:prstGeom prst="rect">
            <a:avLst/>
          </a:prstGeom>
        </p:spPr>
        <p:txBody>
          <a:bodyPr wrap="square">
            <a:spAutoFit/>
          </a:bodyPr>
          <a:lstStyle/>
          <a:p>
            <a:pPr algn="ctr"/>
            <a:r>
              <a:rPr lang="zh-CN" altLang="en-US" sz="24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ACL-2021)</a:t>
            </a:r>
            <a:endPar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 name="文本框 1"/>
          <p:cNvSpPr txBox="1"/>
          <p:nvPr/>
        </p:nvSpPr>
        <p:spPr>
          <a:xfrm>
            <a:off x="7768381" y="5358134"/>
            <a:ext cx="3121025" cy="460375"/>
          </a:xfrm>
          <a:prstGeom prst="rect">
            <a:avLst/>
          </a:prstGeom>
          <a:noFill/>
        </p:spPr>
        <p:txBody>
          <a:bodyPr wrap="none" rtlCol="0">
            <a:spAutoFit/>
          </a:bodyPr>
          <a:lstStyle/>
          <a:p>
            <a:r>
              <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Reported by Jia Wang</a:t>
            </a:r>
            <a:endPar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5" name="图片 4" descr="截屏2021-09-23 下午3.42.12"/>
          <p:cNvPicPr>
            <a:picLocks noChangeAspect="1"/>
          </p:cNvPicPr>
          <p:nvPr/>
        </p:nvPicPr>
        <p:blipFill>
          <a:blip r:embed="rId7"/>
          <a:stretch>
            <a:fillRect/>
          </a:stretch>
        </p:blipFill>
        <p:spPr>
          <a:xfrm>
            <a:off x="915035" y="2724785"/>
            <a:ext cx="10058400" cy="263334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61950" y="902524"/>
            <a:ext cx="10515600" cy="588456"/>
          </a:xfrm>
        </p:spPr>
        <p:txBody>
          <a:bodyPr/>
          <a:lstStyle/>
          <a:p>
            <a:r>
              <a:rPr lang="en-US" altLang="zh-CN" sz="4400" dirty="0"/>
              <a:t>Experiments</a:t>
            </a:r>
            <a:br>
              <a:rPr lang="en-US" altLang="zh-CN" sz="3200" dirty="0">
                <a:solidFill>
                  <a:schemeClr val="accent1">
                    <a:lumMod val="50000"/>
                  </a:schemeClr>
                </a:solidFill>
                <a:latin typeface="Times New Roman" panose="02020603050405020304" pitchFamily="18" charset="0"/>
                <a:ea typeface="楷体" panose="02010609060101010101" pitchFamily="49" charset="-122"/>
              </a:rPr>
            </a:br>
            <a:endParaRPr lang="zh-CN" altLang="en-US" dirty="0"/>
          </a:p>
        </p:txBody>
      </p:sp>
      <p:pic>
        <p:nvPicPr>
          <p:cNvPr id="4" name="图片 3" descr="截屏2021-09-23 下午7.10.39"/>
          <p:cNvPicPr>
            <a:picLocks noChangeAspect="1"/>
          </p:cNvPicPr>
          <p:nvPr/>
        </p:nvPicPr>
        <p:blipFill>
          <a:blip r:embed="rId1"/>
          <a:stretch>
            <a:fillRect/>
          </a:stretch>
        </p:blipFill>
        <p:spPr>
          <a:xfrm>
            <a:off x="1090295" y="1261745"/>
            <a:ext cx="10058400" cy="559625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61950" y="902524"/>
            <a:ext cx="10515600" cy="588456"/>
          </a:xfrm>
        </p:spPr>
        <p:txBody>
          <a:bodyPr/>
          <a:lstStyle/>
          <a:p>
            <a:r>
              <a:rPr lang="en-US" altLang="zh-CN" sz="4400" dirty="0"/>
              <a:t>Experiments</a:t>
            </a:r>
            <a:br>
              <a:rPr lang="en-US" altLang="zh-CN" sz="3200" dirty="0">
                <a:solidFill>
                  <a:schemeClr val="accent1">
                    <a:lumMod val="50000"/>
                  </a:schemeClr>
                </a:solidFill>
                <a:latin typeface="Times New Roman" panose="02020603050405020304" pitchFamily="18" charset="0"/>
                <a:ea typeface="楷体" panose="02010609060101010101" pitchFamily="49" charset="-122"/>
              </a:rPr>
            </a:br>
            <a:endParaRPr lang="zh-CN" altLang="en-US" dirty="0"/>
          </a:p>
        </p:txBody>
      </p:sp>
      <p:pic>
        <p:nvPicPr>
          <p:cNvPr id="3" name="图片 2" descr="截屏2021-09-23 下午7.11.09"/>
          <p:cNvPicPr>
            <a:picLocks noChangeAspect="1"/>
          </p:cNvPicPr>
          <p:nvPr/>
        </p:nvPicPr>
        <p:blipFill>
          <a:blip r:embed="rId1"/>
          <a:stretch>
            <a:fillRect/>
          </a:stretch>
        </p:blipFill>
        <p:spPr>
          <a:xfrm>
            <a:off x="1494155" y="2048510"/>
            <a:ext cx="10058400" cy="32766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61950" y="902524"/>
            <a:ext cx="10515600" cy="588456"/>
          </a:xfrm>
        </p:spPr>
        <p:txBody>
          <a:bodyPr/>
          <a:lstStyle/>
          <a:p>
            <a:r>
              <a:rPr lang="en-US" altLang="zh-CN" sz="4400" dirty="0"/>
              <a:t>Experiments</a:t>
            </a:r>
            <a:br>
              <a:rPr lang="en-US" altLang="zh-CN" sz="3200" dirty="0">
                <a:solidFill>
                  <a:schemeClr val="accent1">
                    <a:lumMod val="50000"/>
                  </a:schemeClr>
                </a:solidFill>
                <a:latin typeface="Times New Roman" panose="02020603050405020304" pitchFamily="18" charset="0"/>
                <a:ea typeface="楷体" panose="02010609060101010101" pitchFamily="49" charset="-122"/>
              </a:rPr>
            </a:br>
            <a:endParaRPr lang="zh-CN" altLang="en-US" dirty="0"/>
          </a:p>
        </p:txBody>
      </p:sp>
      <p:pic>
        <p:nvPicPr>
          <p:cNvPr id="4" name="图片 3" descr="截屏2021-09-23 下午7.11.31"/>
          <p:cNvPicPr>
            <a:picLocks noChangeAspect="1"/>
          </p:cNvPicPr>
          <p:nvPr/>
        </p:nvPicPr>
        <p:blipFill>
          <a:blip r:embed="rId1"/>
          <a:stretch>
            <a:fillRect/>
          </a:stretch>
        </p:blipFill>
        <p:spPr>
          <a:xfrm>
            <a:off x="1318895" y="2230755"/>
            <a:ext cx="10058400" cy="297624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61950" y="902524"/>
            <a:ext cx="10515600" cy="588456"/>
          </a:xfrm>
        </p:spPr>
        <p:txBody>
          <a:bodyPr/>
          <a:lstStyle/>
          <a:p>
            <a:r>
              <a:rPr lang="en-US" altLang="zh-CN" sz="4400" dirty="0"/>
              <a:t>Experiments</a:t>
            </a:r>
            <a:br>
              <a:rPr lang="en-US" altLang="zh-CN" sz="3200" dirty="0">
                <a:solidFill>
                  <a:schemeClr val="accent1">
                    <a:lumMod val="50000"/>
                  </a:schemeClr>
                </a:solidFill>
                <a:latin typeface="Times New Roman" panose="02020603050405020304" pitchFamily="18" charset="0"/>
                <a:ea typeface="楷体" panose="02010609060101010101" pitchFamily="49" charset="-122"/>
              </a:rPr>
            </a:br>
            <a:endParaRPr lang="zh-CN" altLang="en-US" dirty="0"/>
          </a:p>
        </p:txBody>
      </p:sp>
      <p:pic>
        <p:nvPicPr>
          <p:cNvPr id="3" name="图片 2" descr="截屏2021-09-23 下午7.12.19"/>
          <p:cNvPicPr>
            <a:picLocks noChangeAspect="1"/>
          </p:cNvPicPr>
          <p:nvPr/>
        </p:nvPicPr>
        <p:blipFill>
          <a:blip r:embed="rId1"/>
          <a:stretch>
            <a:fillRect/>
          </a:stretch>
        </p:blipFill>
        <p:spPr>
          <a:xfrm>
            <a:off x="1066800" y="2128520"/>
            <a:ext cx="10057765" cy="370141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61950" y="902524"/>
            <a:ext cx="10515600" cy="588456"/>
          </a:xfrm>
        </p:spPr>
        <p:txBody>
          <a:bodyPr/>
          <a:lstStyle/>
          <a:p>
            <a:r>
              <a:rPr lang="en-US" altLang="zh-CN" sz="4400" dirty="0"/>
              <a:t>Experiments</a:t>
            </a:r>
            <a:br>
              <a:rPr lang="en-US" altLang="zh-CN" sz="3200" dirty="0">
                <a:solidFill>
                  <a:schemeClr val="accent1">
                    <a:lumMod val="50000"/>
                  </a:schemeClr>
                </a:solidFill>
                <a:latin typeface="Times New Roman" panose="02020603050405020304" pitchFamily="18" charset="0"/>
                <a:ea typeface="楷体" panose="02010609060101010101" pitchFamily="49" charset="-122"/>
              </a:rPr>
            </a:br>
            <a:endParaRPr lang="zh-CN" altLang="en-US" dirty="0"/>
          </a:p>
        </p:txBody>
      </p:sp>
      <p:pic>
        <p:nvPicPr>
          <p:cNvPr id="4" name="图片 3" descr="截屏2021-09-23 下午7.12.41"/>
          <p:cNvPicPr>
            <a:picLocks noChangeAspect="1"/>
          </p:cNvPicPr>
          <p:nvPr/>
        </p:nvPicPr>
        <p:blipFill>
          <a:blip r:embed="rId1"/>
          <a:stretch>
            <a:fillRect/>
          </a:stretch>
        </p:blipFill>
        <p:spPr>
          <a:xfrm>
            <a:off x="1090295" y="2356485"/>
            <a:ext cx="10058400" cy="334073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61950" y="902524"/>
            <a:ext cx="10515600" cy="588456"/>
          </a:xfrm>
        </p:spPr>
        <p:txBody>
          <a:bodyPr/>
          <a:lstStyle/>
          <a:p>
            <a:r>
              <a:rPr lang="en-US" altLang="zh-CN" sz="4400" dirty="0"/>
              <a:t>Experiments</a:t>
            </a:r>
            <a:br>
              <a:rPr lang="en-US" altLang="zh-CN" sz="3200" dirty="0">
                <a:solidFill>
                  <a:schemeClr val="accent1">
                    <a:lumMod val="50000"/>
                  </a:schemeClr>
                </a:solidFill>
                <a:latin typeface="Times New Roman" panose="02020603050405020304" pitchFamily="18" charset="0"/>
                <a:ea typeface="楷体" panose="02010609060101010101" pitchFamily="49" charset="-122"/>
              </a:rPr>
            </a:br>
            <a:endParaRPr lang="zh-CN" altLang="en-US" dirty="0"/>
          </a:p>
        </p:txBody>
      </p:sp>
      <p:pic>
        <p:nvPicPr>
          <p:cNvPr id="5" name="图片 4" descr="截屏2021-09-23 下午7.13.02"/>
          <p:cNvPicPr>
            <a:picLocks noChangeAspect="1"/>
          </p:cNvPicPr>
          <p:nvPr/>
        </p:nvPicPr>
        <p:blipFill>
          <a:blip r:embed="rId1"/>
          <a:stretch>
            <a:fillRect/>
          </a:stretch>
        </p:blipFill>
        <p:spPr>
          <a:xfrm>
            <a:off x="296545" y="2322195"/>
            <a:ext cx="5461000" cy="2743200"/>
          </a:xfrm>
          <a:prstGeom prst="rect">
            <a:avLst/>
          </a:prstGeom>
        </p:spPr>
      </p:pic>
      <p:pic>
        <p:nvPicPr>
          <p:cNvPr id="3" name="图片 2" descr="截屏2021-09-23 下午7.13.38"/>
          <p:cNvPicPr>
            <a:picLocks noChangeAspect="1"/>
          </p:cNvPicPr>
          <p:nvPr/>
        </p:nvPicPr>
        <p:blipFill>
          <a:blip r:embed="rId2"/>
          <a:stretch>
            <a:fillRect/>
          </a:stretch>
        </p:blipFill>
        <p:spPr>
          <a:xfrm>
            <a:off x="6438265" y="1871345"/>
            <a:ext cx="5486400" cy="36449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455" y="1257489"/>
            <a:ext cx="10515600" cy="588456"/>
          </a:xfrm>
        </p:spPr>
        <p:txBody>
          <a:bodyPr/>
          <a:lstStyle/>
          <a:p>
            <a:r>
              <a:rPr lang="en-US" altLang="zh-CN" sz="4400" smtClean="0">
                <a:solidFill>
                  <a:schemeClr val="accent1">
                    <a:lumMod val="50000"/>
                  </a:schemeClr>
                </a:solidFill>
                <a:latin typeface="Times New Roman" panose="02020603050405020304" pitchFamily="18" charset="0"/>
                <a:ea typeface="楷体" panose="02010609060101010101" pitchFamily="49" charset="-122"/>
                <a:sym typeface="+mn-ea"/>
              </a:rPr>
              <a:t>Conclusion</a:t>
            </a:r>
            <a:br>
              <a:rPr lang="zh-CN" altLang="en-US" sz="4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br>
            <a:br>
              <a:rPr lang="en-US" altLang="zh-CN" sz="3200" dirty="0">
                <a:solidFill>
                  <a:schemeClr val="accent1">
                    <a:lumMod val="50000"/>
                  </a:schemeClr>
                </a:solidFill>
                <a:latin typeface="Times New Roman" panose="02020603050405020304" pitchFamily="18" charset="0"/>
                <a:ea typeface="楷体" panose="02010609060101010101" pitchFamily="49" charset="-122"/>
              </a:rPr>
            </a:br>
            <a:endParaRPr lang="zh-CN" altLang="en-US" dirty="0"/>
          </a:p>
        </p:txBody>
      </p:sp>
      <p:sp>
        <p:nvSpPr>
          <p:cNvPr id="3" name="文本框 2"/>
          <p:cNvSpPr txBox="1"/>
          <p:nvPr/>
        </p:nvSpPr>
        <p:spPr>
          <a:xfrm>
            <a:off x="922655" y="2133600"/>
            <a:ext cx="10431145" cy="3784600"/>
          </a:xfrm>
          <a:prstGeom prst="rect">
            <a:avLst/>
          </a:prstGeom>
          <a:noFill/>
        </p:spPr>
        <p:txBody>
          <a:bodyPr wrap="square" rtlCol="0" anchor="t">
            <a:spAutoFit/>
          </a:bodyPr>
          <a:p>
            <a:r>
              <a:rPr lang="en-US" altLang="zh-CN" sz="1600">
                <a:latin typeface="Times New Roman Regular" panose="02020603050405020304" charset="0"/>
                <a:cs typeface="Times New Roman Regular" panose="02020603050405020304" charset="0"/>
              </a:rPr>
              <a:t>      </a:t>
            </a:r>
            <a:r>
              <a:rPr sz="2400">
                <a:latin typeface="Times New Roman Regular" panose="02020603050405020304" charset="0"/>
                <a:cs typeface="Times New Roman Regular" panose="02020603050405020304" charset="0"/>
              </a:rPr>
              <a:t>This paper summarizes the seven ABSA subtasks and previous studies, which shows that there exist divergences on all the input, output, and task type sides. Previous studies have limitations on handling all these divergences in a unified framework.We propose to convert all the ABSA subtasks to a unified generative task. We implement the BART to generate the target sequence in an end-to-end process based on the unified task formulation. We conduct massive experiments on public datasets for seven ABSA subtasks and achieve significant improvements on most datasets. The experimental results demonstrate the effectiveness of our method. Our work leads to several promising directions, such as sequence-to sequence framework on other tasks, and data augmentation.</a:t>
            </a:r>
            <a:endParaRPr sz="2400">
              <a:latin typeface="Times New Roman Regular" panose="02020603050405020304" charset="0"/>
              <a:cs typeface="Times New Roman Regular" panose="0202060305040502030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lgn="ctr"/>
            <a:endParaRPr lang="en-US" altLang="zh-CN" dirty="0" smtClean="0"/>
          </a:p>
          <a:p>
            <a:pPr algn="ctr"/>
            <a:endParaRPr lang="en-US" altLang="zh-CN" dirty="0"/>
          </a:p>
          <a:p>
            <a:pPr algn="ctr"/>
            <a:endParaRPr lang="en-US" altLang="zh-CN" dirty="0" smtClean="0"/>
          </a:p>
          <a:p>
            <a:pPr algn="ctr"/>
            <a:endParaRPr lang="en-US" altLang="zh-CN" dirty="0"/>
          </a:p>
          <a:p>
            <a:pPr algn="ctr"/>
            <a:endParaRPr lang="en-US" altLang="zh-CN" dirty="0" smtClean="0"/>
          </a:p>
          <a:p>
            <a:pPr marL="0" indent="0" algn="ctr">
              <a:buNone/>
            </a:pPr>
            <a:r>
              <a:rPr lang="en-US" altLang="zh-CN" sz="8000" b="0" dirty="0" smtClean="0">
                <a:solidFill>
                  <a:schemeClr val="tx1"/>
                </a:solidFill>
                <a:effectLst/>
              </a:rPr>
              <a:t>Thanks</a:t>
            </a:r>
            <a:endParaRPr lang="zh-CN" altLang="en-US" sz="8000" b="0" dirty="0">
              <a:solidFill>
                <a:schemeClr val="tx1"/>
              </a:solidFill>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53985"/>
            <a:ext cx="12204000" cy="1107996"/>
            <a:chOff x="0" y="-53985"/>
            <a:chExt cx="12204000" cy="1107996"/>
          </a:xfrm>
        </p:grpSpPr>
        <p:pic>
          <p:nvPicPr>
            <p:cNvPr id="17" name="图片 16"/>
            <p:cNvPicPr>
              <a:picLocks noChangeAspect="1"/>
            </p:cNvPicPr>
            <p:nvPr/>
          </p:nvPicPr>
          <p:blipFill>
            <a:blip r:embed="rId1">
              <a:duotone>
                <a:schemeClr val="accent1">
                  <a:shade val="45000"/>
                  <a:satMod val="135000"/>
                </a:schemeClr>
                <a:prstClr val="white"/>
              </a:duotone>
              <a:extLst>
                <a:ext uri="{BEBA8EAE-BF5A-486C-A8C5-ECC9F3942E4B}">
                  <a14:imgProps xmlns:a14="http://schemas.microsoft.com/office/drawing/2010/main">
                    <a14:imgLayer r:embed="rId2">
                      <a14:imgEffect>
                        <a14:artisticCrisscrossEtching trans="75000"/>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3"/>
            <a:stretch>
              <a:fillRect/>
            </a:stretch>
          </p:blipFill>
          <p:spPr>
            <a:xfrm>
              <a:off x="11503025" y="127573"/>
              <a:ext cx="571764" cy="720000"/>
            </a:xfrm>
            <a:prstGeom prst="rect">
              <a:avLst/>
            </a:prstGeom>
          </p:spPr>
        </p:pic>
        <p:sp>
          <p:nvSpPr>
            <p:cNvPr id="6" name="矩形 5"/>
            <p:cNvSpPr/>
            <p:nvPr/>
          </p:nvSpPr>
          <p:spPr>
            <a:xfrm>
              <a:off x="9618133" y="251883"/>
              <a:ext cx="2573866"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4"/>
            <a:srcRect b="41473"/>
            <a:stretch>
              <a:fillRect/>
            </a:stretch>
          </p:blipFill>
          <p:spPr>
            <a:xfrm>
              <a:off x="779089" y="689929"/>
              <a:ext cx="2924175" cy="239712"/>
            </a:xfrm>
            <a:prstGeom prst="rect">
              <a:avLst/>
            </a:prstGeom>
          </p:spPr>
        </p:pic>
        <p:sp>
          <p:nvSpPr>
            <p:cNvPr id="4" name="矩形 3"/>
            <p:cNvSpPr/>
            <p:nvPr/>
          </p:nvSpPr>
          <p:spPr>
            <a:xfrm>
              <a:off x="915056" y="633807"/>
              <a:ext cx="2558714"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5"/>
            <a:srcRect b="25639"/>
            <a:stretch>
              <a:fillRect/>
            </a:stretch>
          </p:blipFill>
          <p:spPr>
            <a:xfrm>
              <a:off x="883306" y="73273"/>
              <a:ext cx="3403734" cy="849946"/>
            </a:xfrm>
            <a:prstGeom prst="rect">
              <a:avLst/>
            </a:prstGeom>
          </p:spPr>
        </p:pic>
        <p:sp>
          <p:nvSpPr>
            <p:cNvPr id="9" name="矩形 8"/>
            <p:cNvSpPr/>
            <p:nvPr/>
          </p:nvSpPr>
          <p:spPr>
            <a:xfrm>
              <a:off x="1004107" y="-53985"/>
              <a:ext cx="2501413" cy="1107996"/>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1" name="矩形 10"/>
            <p:cNvSpPr/>
            <p:nvPr/>
          </p:nvSpPr>
          <p:spPr>
            <a:xfrm>
              <a:off x="10261930" y="54307"/>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18" name="矩形 17"/>
          <p:cNvSpPr/>
          <p:nvPr/>
        </p:nvSpPr>
        <p:spPr>
          <a:xfrm>
            <a:off x="-129211" y="1017284"/>
            <a:ext cx="12204000" cy="45114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0" y="1225060"/>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4" name="图片 23"/>
          <p:cNvPicPr>
            <a:picLocks noChangeAspect="1"/>
          </p:cNvPicPr>
          <p:nvPr/>
        </p:nvPicPr>
        <p:blipFill>
          <a:blip r:embed="rId6"/>
          <a:stretch>
            <a:fillRect/>
          </a:stretch>
        </p:blipFill>
        <p:spPr>
          <a:xfrm>
            <a:off x="10755086" y="5894738"/>
            <a:ext cx="1436914" cy="963262"/>
          </a:xfrm>
          <a:prstGeom prst="rect">
            <a:avLst/>
          </a:prstGeom>
        </p:spPr>
      </p:pic>
      <p:sp>
        <p:nvSpPr>
          <p:cNvPr id="26" name="灯片编号占位符 5"/>
          <p:cNvSpPr>
            <a:spLocks noGrp="1"/>
          </p:cNvSpPr>
          <p:nvPr>
            <p:ph type="sldNum" sz="quarter" idx="12"/>
          </p:nvPr>
        </p:nvSpPr>
        <p:spPr>
          <a:xfrm>
            <a:off x="8610600" y="6432550"/>
            <a:ext cx="2743200" cy="365125"/>
          </a:xfrm>
        </p:spPr>
        <p:txBody>
          <a:bodyPr/>
          <a:lstStyle/>
          <a:p>
            <a:fld id="{7FED5459-E582-4DAA-BA57-60FF09140233}" type="slidenum">
              <a:rPr lang="zh-CN" altLang="en-US" smtClean="0"/>
            </a:fld>
            <a:endParaRPr lang="zh-CN" altLang="en-US"/>
          </a:p>
        </p:txBody>
      </p:sp>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3093" y="1879468"/>
            <a:ext cx="4807712" cy="3234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文本框 21"/>
          <p:cNvSpPr txBox="1"/>
          <p:nvPr/>
        </p:nvSpPr>
        <p:spPr>
          <a:xfrm>
            <a:off x="5734788" y="2184084"/>
            <a:ext cx="3657600" cy="2553335"/>
          </a:xfrm>
          <a:prstGeom prst="rect">
            <a:avLst/>
          </a:prstGeom>
          <a:noFill/>
        </p:spPr>
        <p:txBody>
          <a:bodyPr wrap="square" rtlCol="0" anchor="ctr">
            <a:spAutoFit/>
          </a:bodyPr>
          <a:lstStyle/>
          <a:p>
            <a:r>
              <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1. Introduction</a:t>
            </a:r>
            <a:endPar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a:p>
            <a:r>
              <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2. Approach</a:t>
            </a:r>
            <a:endPar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a:p>
            <a:r>
              <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3. Experiments</a:t>
            </a:r>
            <a:endPar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a:p>
            <a:r>
              <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4. Conclusion</a:t>
            </a:r>
            <a:endParaRPr lang="zh-CN" altLang="en-US"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747668"/>
            <a:ext cx="10515600" cy="482946"/>
          </a:xfrm>
        </p:spPr>
        <p:txBody>
          <a:bodyPr/>
          <a:lstStyle/>
          <a:p>
            <a:r>
              <a:rPr lang="en-US" altLang="zh-CN" sz="3200">
                <a:solidFill>
                  <a:schemeClr val="accent1">
                    <a:lumMod val="50000"/>
                  </a:schemeClr>
                </a:solidFill>
                <a:latin typeface="Times New Roman" panose="02020603050405020304" pitchFamily="18" charset="0"/>
                <a:ea typeface="楷体" panose="02010609060101010101" pitchFamily="49" charset="-122"/>
                <a:sym typeface="+mn-ea"/>
              </a:rPr>
              <a:t>Introduction</a:t>
            </a:r>
            <a:endParaRPr lang="zh-CN" altLang="en-US" dirty="0"/>
          </a:p>
        </p:txBody>
      </p:sp>
      <p:pic>
        <p:nvPicPr>
          <p:cNvPr id="3" name="图片 2" descr="截屏2021-09-23 下午3.47.20"/>
          <p:cNvPicPr>
            <a:picLocks noChangeAspect="1"/>
          </p:cNvPicPr>
          <p:nvPr/>
        </p:nvPicPr>
        <p:blipFill>
          <a:blip r:embed="rId1"/>
          <a:stretch>
            <a:fillRect/>
          </a:stretch>
        </p:blipFill>
        <p:spPr>
          <a:xfrm>
            <a:off x="2691765" y="1364615"/>
            <a:ext cx="6807835" cy="52832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Introduction</a:t>
            </a:r>
            <a:endParaRPr lang="zh-CN" altLang="en-US" sz="3200" dirty="0">
              <a:solidFill>
                <a:schemeClr val="accent1">
                  <a:lumMod val="50000"/>
                </a:schemeClr>
              </a:solidFill>
              <a:latin typeface="Times New Roman" panose="02020603050405020304" pitchFamily="18" charset="0"/>
              <a:ea typeface="楷体" panose="02010609060101010101" pitchFamily="49" charset="-122"/>
            </a:endParaRPr>
          </a:p>
        </p:txBody>
      </p:sp>
      <p:sp>
        <p:nvSpPr>
          <p:cNvPr id="3" name="文本框 2"/>
          <p:cNvSpPr txBox="1"/>
          <p:nvPr/>
        </p:nvSpPr>
        <p:spPr>
          <a:xfrm>
            <a:off x="281305" y="1709420"/>
            <a:ext cx="11238865" cy="4799965"/>
          </a:xfrm>
          <a:prstGeom prst="rect">
            <a:avLst/>
          </a:prstGeom>
          <a:noFill/>
        </p:spPr>
        <p:txBody>
          <a:bodyPr wrap="square" rtlCol="0" anchor="t">
            <a:spAutoFit/>
          </a:bodyPr>
          <a:p>
            <a:endParaRPr lang="zh-CN" altLang="en-US">
              <a:latin typeface="Times New Roman Regular" panose="02020603050405020304" charset="0"/>
              <a:cs typeface="Times New Roman Regular" panose="02020603050405020304" charset="0"/>
            </a:endParaRPr>
          </a:p>
          <a:p>
            <a:r>
              <a:rPr lang="zh-CN" altLang="en-US">
                <a:latin typeface="Times New Roman Regular" panose="02020603050405020304" charset="0"/>
                <a:cs typeface="Times New Roman Regular" panose="02020603050405020304" charset="0"/>
                <a:sym typeface="+mn-ea"/>
              </a:rPr>
              <a:t>• </a:t>
            </a:r>
            <a:r>
              <a:rPr sz="2400">
                <a:latin typeface="Times New Roman Regular" panose="02020603050405020304" charset="0"/>
                <a:cs typeface="Times New Roman Regular" panose="02020603050405020304" charset="0"/>
              </a:rPr>
              <a:t>We formulate both the extraction task and classification task of ABSA into a </a:t>
            </a:r>
            <a:r>
              <a:rPr sz="2400">
                <a:solidFill>
                  <a:srgbClr val="FF0000"/>
                </a:solidFill>
                <a:latin typeface="Times New Roman Regular" panose="02020603050405020304" charset="0"/>
                <a:cs typeface="Times New Roman Regular" panose="02020603050405020304" charset="0"/>
              </a:rPr>
              <a:t>unified </a:t>
            </a:r>
            <a:r>
              <a:rPr sz="2400">
                <a:latin typeface="Times New Roman Regular" panose="02020603050405020304" charset="0"/>
                <a:cs typeface="Times New Roman Regular" panose="02020603050405020304" charset="0"/>
              </a:rPr>
              <a:t>index generation problem. Unlike previous unified models,our method needs not to design specific decoders for different output types.</a:t>
            </a:r>
            <a:endParaRPr sz="2400">
              <a:latin typeface="Times New Roman Regular" panose="02020603050405020304" charset="0"/>
              <a:cs typeface="Times New Roman Regular" panose="02020603050405020304" charset="0"/>
            </a:endParaRPr>
          </a:p>
          <a:p>
            <a:endParaRPr sz="2400">
              <a:latin typeface="Times New Roman Regular" panose="02020603050405020304" charset="0"/>
              <a:cs typeface="Times New Roman Regular" panose="02020603050405020304" charset="0"/>
            </a:endParaRPr>
          </a:p>
          <a:p>
            <a:r>
              <a:rPr lang="zh-CN" altLang="en-US" sz="2400">
                <a:latin typeface="Times New Roman Regular" panose="02020603050405020304" charset="0"/>
                <a:cs typeface="Times New Roman Regular" panose="02020603050405020304" charset="0"/>
              </a:rPr>
              <a:t>• </a:t>
            </a:r>
            <a:r>
              <a:rPr sz="2400">
                <a:latin typeface="Times New Roman Regular" panose="02020603050405020304" charset="0"/>
                <a:cs typeface="Times New Roman Regular" panose="02020603050405020304" charset="0"/>
              </a:rPr>
              <a:t> With our re-formulation, all ABSA subtasks can be solved in sequence-to-sequence framework, which is easy-to-implement and can be built on the </a:t>
            </a:r>
            <a:r>
              <a:rPr sz="2400">
                <a:solidFill>
                  <a:srgbClr val="FF0000"/>
                </a:solidFill>
                <a:latin typeface="Times New Roman Regular" panose="02020603050405020304" charset="0"/>
                <a:cs typeface="Times New Roman Regular" panose="02020603050405020304" charset="0"/>
              </a:rPr>
              <a:t>pre-trained models</a:t>
            </a:r>
            <a:r>
              <a:rPr sz="2400">
                <a:latin typeface="Times New Roman Regular" panose="02020603050405020304" charset="0"/>
                <a:cs typeface="Times New Roman Regular" panose="02020603050405020304" charset="0"/>
              </a:rPr>
              <a:t>, such as BART.</a:t>
            </a:r>
            <a:endParaRPr sz="2400">
              <a:latin typeface="Times New Roman Regular" panose="02020603050405020304" charset="0"/>
              <a:cs typeface="Times New Roman Regular" panose="02020603050405020304" charset="0"/>
            </a:endParaRPr>
          </a:p>
          <a:p>
            <a:endParaRPr sz="2400">
              <a:latin typeface="Times New Roman Regular" panose="02020603050405020304" charset="0"/>
              <a:cs typeface="Times New Roman Regular" panose="02020603050405020304" charset="0"/>
            </a:endParaRPr>
          </a:p>
          <a:p>
            <a:r>
              <a:rPr lang="zh-CN" altLang="en-US" sz="2400">
                <a:latin typeface="Times New Roman Regular" panose="02020603050405020304" charset="0"/>
                <a:cs typeface="Times New Roman Regular" panose="02020603050405020304" charset="0"/>
              </a:rPr>
              <a:t>• The experimental results show that our proposed framework significantly outperforms recent </a:t>
            </a:r>
            <a:r>
              <a:rPr sz="2400">
                <a:solidFill>
                  <a:srgbClr val="FF0000"/>
                </a:solidFill>
                <a:latin typeface="Times New Roman Regular" panose="02020603050405020304" charset="0"/>
                <a:cs typeface="Times New Roman Regular" panose="02020603050405020304" charset="0"/>
              </a:rPr>
              <a:t>SOTA</a:t>
            </a:r>
            <a:r>
              <a:rPr sz="2400">
                <a:latin typeface="Times New Roman Regular" panose="02020603050405020304" charset="0"/>
                <a:cs typeface="Times New Roman Regular" panose="02020603050405020304" charset="0"/>
              </a:rPr>
              <a:t> methods.</a:t>
            </a:r>
            <a:endParaRPr sz="2400">
              <a:latin typeface="Times New Roman Regular" panose="02020603050405020304" charset="0"/>
              <a:cs typeface="Times New Roman Regular" panose="02020603050405020304" charset="0"/>
            </a:endParaRPr>
          </a:p>
          <a:p>
            <a:endParaRPr sz="2400">
              <a:latin typeface="Times New Roman Regular" panose="02020603050405020304" charset="0"/>
              <a:cs typeface="Times New Roman Regular" panose="02020603050405020304" charset="0"/>
            </a:endParaRPr>
          </a:p>
          <a:p>
            <a:endParaRPr sz="2400">
              <a:latin typeface="Times New Roman Regular" panose="02020603050405020304" charset="0"/>
              <a:cs typeface="Times New Roman Regular" panose="0202060305040502030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233953"/>
            <a:ext cx="10515600" cy="482946"/>
          </a:xfrm>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Approach</a:t>
            </a:r>
            <a:endParaRPr lang="zh-CN" altLang="en-US" dirty="0"/>
          </a:p>
        </p:txBody>
      </p:sp>
      <p:pic>
        <p:nvPicPr>
          <p:cNvPr id="5" name="图片 4" descr="截屏2021-09-23 下午4.30.59"/>
          <p:cNvPicPr>
            <a:picLocks noChangeAspect="1"/>
          </p:cNvPicPr>
          <p:nvPr/>
        </p:nvPicPr>
        <p:blipFill>
          <a:blip r:embed="rId1"/>
          <a:srcRect l="6124" t="7010" r="7260" b="1876"/>
          <a:stretch>
            <a:fillRect/>
          </a:stretch>
        </p:blipFill>
        <p:spPr>
          <a:xfrm>
            <a:off x="1640205" y="716915"/>
            <a:ext cx="8684260" cy="605472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564788"/>
            <a:ext cx="10515600" cy="482946"/>
          </a:xfrm>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Approach</a:t>
            </a:r>
            <a:endParaRPr lang="zh-CN" altLang="en-US" dirty="0"/>
          </a:p>
        </p:txBody>
      </p:sp>
      <p:sp>
        <p:nvSpPr>
          <p:cNvPr id="4" name="文本框 3"/>
          <p:cNvSpPr txBox="1"/>
          <p:nvPr/>
        </p:nvSpPr>
        <p:spPr>
          <a:xfrm>
            <a:off x="415925" y="1146175"/>
            <a:ext cx="11158220" cy="398780"/>
          </a:xfrm>
          <a:prstGeom prst="rect">
            <a:avLst/>
          </a:prstGeom>
          <a:noFill/>
        </p:spPr>
        <p:txBody>
          <a:bodyPr wrap="square" rtlCol="0" anchor="t">
            <a:spAutoFit/>
          </a:bodyPr>
          <a:p>
            <a:r>
              <a:rPr lang="en-US" altLang="zh-CN" sz="2000" b="1" dirty="0">
                <a:solidFill>
                  <a:schemeClr val="tx1"/>
                </a:solidFill>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rPr>
              <a:t>Task Formulation</a:t>
            </a:r>
            <a:endParaRPr lang="en-US" altLang="zh-CN" sz="2000" b="1" dirty="0">
              <a:solidFill>
                <a:schemeClr val="tx1"/>
              </a:solidFill>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3" name="图片 2" descr="截屏2021-09-23 下午4.46.18"/>
          <p:cNvPicPr>
            <a:picLocks noChangeAspect="1"/>
          </p:cNvPicPr>
          <p:nvPr/>
        </p:nvPicPr>
        <p:blipFill>
          <a:blip r:embed="rId1"/>
          <a:srcRect t="1401"/>
          <a:stretch>
            <a:fillRect/>
          </a:stretch>
        </p:blipFill>
        <p:spPr>
          <a:xfrm>
            <a:off x="6236335" y="2268220"/>
            <a:ext cx="5257800" cy="1965960"/>
          </a:xfrm>
          <a:prstGeom prst="rect">
            <a:avLst/>
          </a:prstGeom>
        </p:spPr>
      </p:pic>
      <p:pic>
        <p:nvPicPr>
          <p:cNvPr id="5" name="图片 4" descr="截屏2021-09-23 下午4.47.28"/>
          <p:cNvPicPr>
            <a:picLocks noChangeAspect="1"/>
          </p:cNvPicPr>
          <p:nvPr/>
        </p:nvPicPr>
        <p:blipFill>
          <a:blip r:embed="rId2"/>
          <a:stretch>
            <a:fillRect/>
          </a:stretch>
        </p:blipFill>
        <p:spPr>
          <a:xfrm>
            <a:off x="6553835" y="4957445"/>
            <a:ext cx="4622800" cy="698500"/>
          </a:xfrm>
          <a:prstGeom prst="rect">
            <a:avLst/>
          </a:prstGeom>
        </p:spPr>
      </p:pic>
      <p:pic>
        <p:nvPicPr>
          <p:cNvPr id="6" name="图片 5" descr="截屏2021-09-23 下午4.47.50"/>
          <p:cNvPicPr>
            <a:picLocks noChangeAspect="1"/>
          </p:cNvPicPr>
          <p:nvPr/>
        </p:nvPicPr>
        <p:blipFill>
          <a:blip r:embed="rId3"/>
          <a:stretch>
            <a:fillRect/>
          </a:stretch>
        </p:blipFill>
        <p:spPr>
          <a:xfrm>
            <a:off x="711835" y="2005330"/>
            <a:ext cx="5524500" cy="44958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564788"/>
            <a:ext cx="10515600" cy="482946"/>
          </a:xfrm>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Approach</a:t>
            </a:r>
            <a:endParaRPr lang="zh-CN" altLang="en-US" dirty="0"/>
          </a:p>
        </p:txBody>
      </p:sp>
      <p:sp>
        <p:nvSpPr>
          <p:cNvPr id="4" name="文本框 3"/>
          <p:cNvSpPr txBox="1"/>
          <p:nvPr/>
        </p:nvSpPr>
        <p:spPr>
          <a:xfrm>
            <a:off x="415925" y="1146175"/>
            <a:ext cx="11158220" cy="398780"/>
          </a:xfrm>
          <a:prstGeom prst="rect">
            <a:avLst/>
          </a:prstGeom>
          <a:noFill/>
        </p:spPr>
        <p:txBody>
          <a:bodyPr wrap="square" rtlCol="0" anchor="t">
            <a:spAutoFit/>
          </a:bodyPr>
          <a:p>
            <a:r>
              <a:rPr lang="en-US" altLang="zh-CN" sz="2000" b="1" dirty="0">
                <a:solidFill>
                  <a:schemeClr val="tx1"/>
                </a:solidFill>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rPr>
              <a:t>Our Model</a:t>
            </a:r>
            <a:endParaRPr lang="en-US" altLang="zh-CN" sz="2000" b="1" dirty="0">
              <a:solidFill>
                <a:schemeClr val="tx1"/>
              </a:solidFill>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7" name="图片 6" descr="截屏2021-09-23 下午4.59.35"/>
          <p:cNvPicPr>
            <a:picLocks noChangeAspect="1"/>
          </p:cNvPicPr>
          <p:nvPr/>
        </p:nvPicPr>
        <p:blipFill>
          <a:blip r:embed="rId1"/>
          <a:srcRect l="4987" t="4626" r="3062"/>
          <a:stretch>
            <a:fillRect/>
          </a:stretch>
        </p:blipFill>
        <p:spPr>
          <a:xfrm>
            <a:off x="0" y="1887220"/>
            <a:ext cx="7289800" cy="4335780"/>
          </a:xfrm>
          <a:prstGeom prst="rect">
            <a:avLst/>
          </a:prstGeom>
        </p:spPr>
      </p:pic>
      <p:pic>
        <p:nvPicPr>
          <p:cNvPr id="8" name="图片 7" descr="截屏2021-09-23 下午5.00.22"/>
          <p:cNvPicPr>
            <a:picLocks noChangeAspect="1"/>
          </p:cNvPicPr>
          <p:nvPr/>
        </p:nvPicPr>
        <p:blipFill>
          <a:blip r:embed="rId2"/>
          <a:stretch>
            <a:fillRect/>
          </a:stretch>
        </p:blipFill>
        <p:spPr>
          <a:xfrm>
            <a:off x="1003935" y="6291580"/>
            <a:ext cx="1790700" cy="342900"/>
          </a:xfrm>
          <a:prstGeom prst="rect">
            <a:avLst/>
          </a:prstGeom>
        </p:spPr>
      </p:pic>
      <p:pic>
        <p:nvPicPr>
          <p:cNvPr id="9" name="图片 8" descr="截屏2021-09-23 下午5.00.53"/>
          <p:cNvPicPr>
            <a:picLocks noChangeAspect="1"/>
          </p:cNvPicPr>
          <p:nvPr/>
        </p:nvPicPr>
        <p:blipFill>
          <a:blip r:embed="rId3"/>
          <a:stretch>
            <a:fillRect/>
          </a:stretch>
        </p:blipFill>
        <p:spPr>
          <a:xfrm>
            <a:off x="4744720" y="6316980"/>
            <a:ext cx="660400" cy="292100"/>
          </a:xfrm>
          <a:prstGeom prst="rect">
            <a:avLst/>
          </a:prstGeom>
        </p:spPr>
      </p:pic>
      <p:pic>
        <p:nvPicPr>
          <p:cNvPr id="10" name="图片 9" descr="截屏2021-09-23 下午5.01.06"/>
          <p:cNvPicPr>
            <a:picLocks noChangeAspect="1"/>
          </p:cNvPicPr>
          <p:nvPr/>
        </p:nvPicPr>
        <p:blipFill>
          <a:blip r:embed="rId4"/>
          <a:stretch>
            <a:fillRect/>
          </a:stretch>
        </p:blipFill>
        <p:spPr>
          <a:xfrm>
            <a:off x="5291455" y="6266180"/>
            <a:ext cx="1270000" cy="342900"/>
          </a:xfrm>
          <a:prstGeom prst="rect">
            <a:avLst/>
          </a:prstGeom>
        </p:spPr>
      </p:pic>
      <p:pic>
        <p:nvPicPr>
          <p:cNvPr id="11" name="图片 10" descr="截屏2021-09-23 下午6.48.45"/>
          <p:cNvPicPr>
            <a:picLocks noChangeAspect="1"/>
          </p:cNvPicPr>
          <p:nvPr/>
        </p:nvPicPr>
        <p:blipFill>
          <a:blip r:embed="rId5"/>
          <a:stretch>
            <a:fillRect/>
          </a:stretch>
        </p:blipFill>
        <p:spPr>
          <a:xfrm>
            <a:off x="7524750" y="1887220"/>
            <a:ext cx="4508500" cy="1041400"/>
          </a:xfrm>
          <a:prstGeom prst="rect">
            <a:avLst/>
          </a:prstGeom>
        </p:spPr>
      </p:pic>
      <p:sp>
        <p:nvSpPr>
          <p:cNvPr id="12" name="文本框 11"/>
          <p:cNvSpPr txBox="1"/>
          <p:nvPr/>
        </p:nvSpPr>
        <p:spPr>
          <a:xfrm>
            <a:off x="7435850" y="3570605"/>
            <a:ext cx="2540000" cy="368300"/>
          </a:xfrm>
          <a:prstGeom prst="rect">
            <a:avLst/>
          </a:prstGeom>
          <a:noFill/>
        </p:spPr>
        <p:txBody>
          <a:bodyPr wrap="square" rtlCol="0" anchor="t">
            <a:spAutoFit/>
          </a:bodyPr>
          <a:p>
            <a:r>
              <a:rPr lang="en-US" altLang="zh-CN" sz="2000" b="1" dirty="0">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rPr>
              <a:t>Encoder</a:t>
            </a:r>
            <a:endParaRPr lang="en-US" altLang="zh-CN" sz="2000" b="1" dirty="0">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13" name="图片 12" descr="截屏2021-09-23 下午6.56.20"/>
          <p:cNvPicPr>
            <a:picLocks noChangeAspect="1"/>
          </p:cNvPicPr>
          <p:nvPr/>
        </p:nvPicPr>
        <p:blipFill>
          <a:blip r:embed="rId6"/>
          <a:stretch>
            <a:fillRect/>
          </a:stretch>
        </p:blipFill>
        <p:spPr>
          <a:xfrm>
            <a:off x="7366000" y="4354195"/>
            <a:ext cx="4826000" cy="622300"/>
          </a:xfrm>
          <a:prstGeom prst="rect">
            <a:avLst/>
          </a:prstGeom>
        </p:spPr>
      </p:pic>
      <p:pic>
        <p:nvPicPr>
          <p:cNvPr id="14" name="图片 13" descr="截屏2021-09-23 下午6.56.56"/>
          <p:cNvPicPr>
            <a:picLocks noChangeAspect="1"/>
          </p:cNvPicPr>
          <p:nvPr/>
        </p:nvPicPr>
        <p:blipFill>
          <a:blip r:embed="rId7"/>
          <a:stretch>
            <a:fillRect/>
          </a:stretch>
        </p:blipFill>
        <p:spPr>
          <a:xfrm>
            <a:off x="10629900" y="5290185"/>
            <a:ext cx="944245" cy="2921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564788"/>
            <a:ext cx="10515600" cy="482946"/>
          </a:xfrm>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Approach</a:t>
            </a:r>
            <a:endParaRPr lang="zh-CN" altLang="en-US" dirty="0"/>
          </a:p>
        </p:txBody>
      </p:sp>
      <p:sp>
        <p:nvSpPr>
          <p:cNvPr id="4" name="文本框 3"/>
          <p:cNvSpPr txBox="1"/>
          <p:nvPr/>
        </p:nvSpPr>
        <p:spPr>
          <a:xfrm>
            <a:off x="415925" y="1146175"/>
            <a:ext cx="11158220" cy="398780"/>
          </a:xfrm>
          <a:prstGeom prst="rect">
            <a:avLst/>
          </a:prstGeom>
          <a:noFill/>
        </p:spPr>
        <p:txBody>
          <a:bodyPr wrap="square" rtlCol="0" anchor="t">
            <a:spAutoFit/>
          </a:bodyPr>
          <a:p>
            <a:r>
              <a:rPr lang="en-US" altLang="zh-CN" sz="2000" b="1" dirty="0">
                <a:solidFill>
                  <a:schemeClr val="tx1"/>
                </a:solidFill>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rPr>
              <a:t>Our Model</a:t>
            </a:r>
            <a:endParaRPr lang="en-US" altLang="zh-CN" sz="2000" b="1" dirty="0">
              <a:solidFill>
                <a:schemeClr val="tx1"/>
              </a:solidFill>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7" name="图片 6" descr="截屏2021-09-23 下午4.59.35"/>
          <p:cNvPicPr>
            <a:picLocks noChangeAspect="1"/>
          </p:cNvPicPr>
          <p:nvPr/>
        </p:nvPicPr>
        <p:blipFill>
          <a:blip r:embed="rId1"/>
          <a:srcRect l="4987" t="4626" r="3062"/>
          <a:stretch>
            <a:fillRect/>
          </a:stretch>
        </p:blipFill>
        <p:spPr>
          <a:xfrm>
            <a:off x="0" y="1887220"/>
            <a:ext cx="7289800" cy="4335780"/>
          </a:xfrm>
          <a:prstGeom prst="rect">
            <a:avLst/>
          </a:prstGeom>
        </p:spPr>
      </p:pic>
      <p:pic>
        <p:nvPicPr>
          <p:cNvPr id="8" name="图片 7" descr="截屏2021-09-23 下午5.00.22"/>
          <p:cNvPicPr>
            <a:picLocks noChangeAspect="1"/>
          </p:cNvPicPr>
          <p:nvPr/>
        </p:nvPicPr>
        <p:blipFill>
          <a:blip r:embed="rId2"/>
          <a:stretch>
            <a:fillRect/>
          </a:stretch>
        </p:blipFill>
        <p:spPr>
          <a:xfrm>
            <a:off x="1003935" y="6291580"/>
            <a:ext cx="1790700" cy="342900"/>
          </a:xfrm>
          <a:prstGeom prst="rect">
            <a:avLst/>
          </a:prstGeom>
        </p:spPr>
      </p:pic>
      <p:pic>
        <p:nvPicPr>
          <p:cNvPr id="9" name="图片 8" descr="截屏2021-09-23 下午5.00.53"/>
          <p:cNvPicPr>
            <a:picLocks noChangeAspect="1"/>
          </p:cNvPicPr>
          <p:nvPr/>
        </p:nvPicPr>
        <p:blipFill>
          <a:blip r:embed="rId3"/>
          <a:stretch>
            <a:fillRect/>
          </a:stretch>
        </p:blipFill>
        <p:spPr>
          <a:xfrm>
            <a:off x="4428490" y="1500505"/>
            <a:ext cx="660400" cy="292100"/>
          </a:xfrm>
          <a:prstGeom prst="rect">
            <a:avLst/>
          </a:prstGeom>
        </p:spPr>
      </p:pic>
      <p:pic>
        <p:nvPicPr>
          <p:cNvPr id="10" name="图片 9" descr="截屏2021-09-23 下午5.01.06"/>
          <p:cNvPicPr>
            <a:picLocks noChangeAspect="1"/>
          </p:cNvPicPr>
          <p:nvPr/>
        </p:nvPicPr>
        <p:blipFill>
          <a:blip r:embed="rId4"/>
          <a:stretch>
            <a:fillRect/>
          </a:stretch>
        </p:blipFill>
        <p:spPr>
          <a:xfrm>
            <a:off x="4960620" y="1475740"/>
            <a:ext cx="1270000" cy="342900"/>
          </a:xfrm>
          <a:prstGeom prst="rect">
            <a:avLst/>
          </a:prstGeom>
        </p:spPr>
      </p:pic>
      <p:sp>
        <p:nvSpPr>
          <p:cNvPr id="15" name="文本框 14"/>
          <p:cNvSpPr txBox="1"/>
          <p:nvPr/>
        </p:nvSpPr>
        <p:spPr>
          <a:xfrm>
            <a:off x="7198360" y="1225550"/>
            <a:ext cx="2540000" cy="398780"/>
          </a:xfrm>
          <a:prstGeom prst="rect">
            <a:avLst/>
          </a:prstGeom>
          <a:noFill/>
        </p:spPr>
        <p:txBody>
          <a:bodyPr wrap="square" rtlCol="0" anchor="t">
            <a:spAutoFit/>
          </a:bodyPr>
          <a:p>
            <a:r>
              <a:rPr lang="en-US" altLang="zh-CN" sz="2000" b="1" dirty="0">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rPr>
              <a:t>Decoder</a:t>
            </a:r>
            <a:endParaRPr lang="en-US" altLang="zh-CN" sz="2000" b="1" dirty="0">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16" name="图片 15" descr="截屏2021-09-23 下午7.02.29"/>
          <p:cNvPicPr>
            <a:picLocks noChangeAspect="1"/>
          </p:cNvPicPr>
          <p:nvPr/>
        </p:nvPicPr>
        <p:blipFill>
          <a:blip r:embed="rId5"/>
          <a:srcRect l="3418" t="11944" r="2494" b="16000"/>
          <a:stretch>
            <a:fillRect/>
          </a:stretch>
        </p:blipFill>
        <p:spPr>
          <a:xfrm>
            <a:off x="7198360" y="1631950"/>
            <a:ext cx="4719955" cy="823595"/>
          </a:xfrm>
          <a:prstGeom prst="rect">
            <a:avLst/>
          </a:prstGeom>
        </p:spPr>
      </p:pic>
      <p:pic>
        <p:nvPicPr>
          <p:cNvPr id="18" name="图片 17" descr="截屏2021-09-23 下午7.04.22"/>
          <p:cNvPicPr>
            <a:picLocks noChangeAspect="1"/>
          </p:cNvPicPr>
          <p:nvPr/>
        </p:nvPicPr>
        <p:blipFill>
          <a:blip r:embed="rId6"/>
          <a:stretch>
            <a:fillRect/>
          </a:stretch>
        </p:blipFill>
        <p:spPr>
          <a:xfrm>
            <a:off x="8314690" y="1297940"/>
            <a:ext cx="2260600" cy="254000"/>
          </a:xfrm>
          <a:prstGeom prst="rect">
            <a:avLst/>
          </a:prstGeom>
        </p:spPr>
      </p:pic>
      <p:pic>
        <p:nvPicPr>
          <p:cNvPr id="3" name="图片 2" descr="截屏2021-09-23 下午7.06.18"/>
          <p:cNvPicPr>
            <a:picLocks noChangeAspect="1"/>
          </p:cNvPicPr>
          <p:nvPr/>
        </p:nvPicPr>
        <p:blipFill>
          <a:blip r:embed="rId7"/>
          <a:stretch>
            <a:fillRect/>
          </a:stretch>
        </p:blipFill>
        <p:spPr>
          <a:xfrm>
            <a:off x="10864215" y="3703955"/>
            <a:ext cx="884555" cy="254000"/>
          </a:xfrm>
          <a:prstGeom prst="rect">
            <a:avLst/>
          </a:prstGeom>
        </p:spPr>
      </p:pic>
      <p:pic>
        <p:nvPicPr>
          <p:cNvPr id="5" name="图片 4" descr="截屏2021-09-23 下午7.04.54"/>
          <p:cNvPicPr>
            <a:picLocks noChangeAspect="1"/>
          </p:cNvPicPr>
          <p:nvPr/>
        </p:nvPicPr>
        <p:blipFill>
          <a:blip r:embed="rId8"/>
          <a:stretch>
            <a:fillRect/>
          </a:stretch>
        </p:blipFill>
        <p:spPr>
          <a:xfrm>
            <a:off x="7367270" y="3107055"/>
            <a:ext cx="4381500" cy="596900"/>
          </a:xfrm>
          <a:prstGeom prst="rect">
            <a:avLst/>
          </a:prstGeom>
        </p:spPr>
      </p:pic>
      <p:pic>
        <p:nvPicPr>
          <p:cNvPr id="19" name="图片 18" descr="截屏2021-09-23 下午7.07.32"/>
          <p:cNvPicPr>
            <a:picLocks noChangeAspect="1"/>
          </p:cNvPicPr>
          <p:nvPr/>
        </p:nvPicPr>
        <p:blipFill>
          <a:blip r:embed="rId9"/>
          <a:srcRect l="3333" t="8520"/>
          <a:stretch>
            <a:fillRect/>
          </a:stretch>
        </p:blipFill>
        <p:spPr>
          <a:xfrm>
            <a:off x="7439660" y="3959225"/>
            <a:ext cx="4309110" cy="2079625"/>
          </a:xfrm>
          <a:prstGeom prst="rect">
            <a:avLst/>
          </a:prstGeom>
        </p:spPr>
      </p:pic>
      <p:pic>
        <p:nvPicPr>
          <p:cNvPr id="20" name="图片 19" descr="截屏2021-09-23 下午7.08.34"/>
          <p:cNvPicPr>
            <a:picLocks noChangeAspect="1"/>
          </p:cNvPicPr>
          <p:nvPr/>
        </p:nvPicPr>
        <p:blipFill>
          <a:blip r:embed="rId10"/>
          <a:stretch>
            <a:fillRect/>
          </a:stretch>
        </p:blipFill>
        <p:spPr>
          <a:xfrm>
            <a:off x="7850505" y="6163310"/>
            <a:ext cx="4067810" cy="536575"/>
          </a:xfrm>
          <a:prstGeom prst="rect">
            <a:avLst/>
          </a:prstGeom>
        </p:spPr>
      </p:pic>
      <p:pic>
        <p:nvPicPr>
          <p:cNvPr id="6" name="图片 5" descr="截屏2021-09-26 上午11.17.03"/>
          <p:cNvPicPr>
            <a:picLocks noChangeAspect="1"/>
          </p:cNvPicPr>
          <p:nvPr/>
        </p:nvPicPr>
        <p:blipFill>
          <a:blip r:embed="rId11"/>
          <a:stretch>
            <a:fillRect/>
          </a:stretch>
        </p:blipFill>
        <p:spPr>
          <a:xfrm>
            <a:off x="7624445" y="2595245"/>
            <a:ext cx="3641090" cy="32067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61950" y="902524"/>
            <a:ext cx="10515600" cy="588456"/>
          </a:xfrm>
        </p:spPr>
        <p:txBody>
          <a:bodyPr/>
          <a:lstStyle/>
          <a:p>
            <a:r>
              <a:rPr lang="en-US" altLang="zh-CN" sz="4400" dirty="0"/>
              <a:t>Experiments</a:t>
            </a:r>
            <a:br>
              <a:rPr lang="en-US" altLang="zh-CN" sz="3200" dirty="0">
                <a:solidFill>
                  <a:schemeClr val="accent1">
                    <a:lumMod val="50000"/>
                  </a:schemeClr>
                </a:solidFill>
                <a:latin typeface="Times New Roman" panose="02020603050405020304" pitchFamily="18" charset="0"/>
                <a:ea typeface="楷体" panose="02010609060101010101" pitchFamily="49" charset="-122"/>
              </a:rPr>
            </a:br>
            <a:endParaRPr lang="zh-CN" altLang="en-US" dirty="0"/>
          </a:p>
        </p:txBody>
      </p:sp>
      <p:pic>
        <p:nvPicPr>
          <p:cNvPr id="3" name="图片 2" descr="截屏2021-09-23 下午7.10.14"/>
          <p:cNvPicPr>
            <a:picLocks noChangeAspect="1"/>
          </p:cNvPicPr>
          <p:nvPr/>
        </p:nvPicPr>
        <p:blipFill>
          <a:blip r:embed="rId1"/>
          <a:stretch>
            <a:fillRect/>
          </a:stretch>
        </p:blipFill>
        <p:spPr>
          <a:xfrm>
            <a:off x="1505585" y="1797685"/>
            <a:ext cx="10058400" cy="423418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1856</Words>
  <Application>WPS 演示</Application>
  <PresentationFormat>宽屏</PresentationFormat>
  <Paragraphs>85</Paragraphs>
  <Slides>17</Slides>
  <Notes>7</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17</vt:i4>
      </vt:variant>
    </vt:vector>
  </HeadingPairs>
  <TitlesOfParts>
    <vt:vector size="39" baseType="lpstr">
      <vt:lpstr>Arial</vt:lpstr>
      <vt:lpstr>方正书宋_GBK</vt:lpstr>
      <vt:lpstr>Wingdings</vt:lpstr>
      <vt:lpstr>Bahnschrift Condensed</vt:lpstr>
      <vt:lpstr>苹方-简</vt:lpstr>
      <vt:lpstr>Gill Sans Ultra Bold</vt:lpstr>
      <vt:lpstr>Times New Roman</vt:lpstr>
      <vt:lpstr>华康俪金黑W8(P)</vt:lpstr>
      <vt:lpstr>宋体</vt:lpstr>
      <vt:lpstr>仿宋</vt:lpstr>
      <vt:lpstr>方正仿宋_GBK</vt:lpstr>
      <vt:lpstr>汉仪书宋二KW</vt:lpstr>
      <vt:lpstr>楷体</vt:lpstr>
      <vt:lpstr>汉仪楷体KW</vt:lpstr>
      <vt:lpstr>Times New Roman Regular</vt:lpstr>
      <vt:lpstr>等线</vt:lpstr>
      <vt:lpstr>汉仪中等线KW</vt:lpstr>
      <vt:lpstr>微软雅黑</vt:lpstr>
      <vt:lpstr>汉仪旗黑</vt:lpstr>
      <vt:lpstr>宋体</vt:lpstr>
      <vt:lpstr>Arial Unicode MS</vt:lpstr>
      <vt:lpstr>Office 主题​​</vt:lpstr>
      <vt:lpstr>PowerPoint 演示文稿</vt:lpstr>
      <vt:lpstr>PowerPoint 演示文稿</vt:lpstr>
      <vt:lpstr>Introduction</vt:lpstr>
      <vt:lpstr>Introduction</vt:lpstr>
      <vt:lpstr>Approach</vt:lpstr>
      <vt:lpstr>Approach</vt:lpstr>
      <vt:lpstr>Approach</vt:lpstr>
      <vt:lpstr>Approach</vt:lpstr>
      <vt:lpstr>Experiments </vt:lpstr>
      <vt:lpstr>Experiments </vt:lpstr>
      <vt:lpstr>Experiments </vt:lpstr>
      <vt:lpstr>Experiments </vt:lpstr>
      <vt:lpstr>Experiments </vt:lpstr>
      <vt:lpstr>Experiments </vt:lpstr>
      <vt:lpstr>Experiments </vt:lpstr>
      <vt:lpstr>Conclusion  </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wangjia</cp:lastModifiedBy>
  <cp:revision>1420</cp:revision>
  <dcterms:created xsi:type="dcterms:W3CDTF">2021-09-26T06:57:09Z</dcterms:created>
  <dcterms:modified xsi:type="dcterms:W3CDTF">2021-09-26T06:57:09Z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2052-3.8.1.6116</vt:lpwstr>
  </property>
</Properties>
</file>